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80" r:id="rId3"/>
    <p:sldMasterId id="2147483697" r:id="rId4"/>
  </p:sldMasterIdLst>
  <p:notesMasterIdLst>
    <p:notesMasterId r:id="rId41"/>
  </p:notesMasterIdLst>
  <p:sldIdLst>
    <p:sldId id="457" r:id="rId5"/>
    <p:sldId id="491" r:id="rId6"/>
    <p:sldId id="459" r:id="rId7"/>
    <p:sldId id="460" r:id="rId8"/>
    <p:sldId id="390" r:id="rId9"/>
    <p:sldId id="461" r:id="rId10"/>
    <p:sldId id="403" r:id="rId11"/>
    <p:sldId id="404" r:id="rId12"/>
    <p:sldId id="405" r:id="rId13"/>
    <p:sldId id="425" r:id="rId14"/>
    <p:sldId id="421" r:id="rId15"/>
    <p:sldId id="453" r:id="rId16"/>
    <p:sldId id="462" r:id="rId17"/>
    <p:sldId id="407" r:id="rId18"/>
    <p:sldId id="409" r:id="rId19"/>
    <p:sldId id="411" r:id="rId20"/>
    <p:sldId id="412" r:id="rId21"/>
    <p:sldId id="454" r:id="rId22"/>
    <p:sldId id="435" r:id="rId23"/>
    <p:sldId id="417" r:id="rId24"/>
    <p:sldId id="455" r:id="rId25"/>
    <p:sldId id="428" r:id="rId26"/>
    <p:sldId id="427" r:id="rId27"/>
    <p:sldId id="433" r:id="rId28"/>
    <p:sldId id="494" r:id="rId29"/>
    <p:sldId id="463" r:id="rId30"/>
    <p:sldId id="447" r:id="rId31"/>
    <p:sldId id="430" r:id="rId32"/>
    <p:sldId id="445" r:id="rId33"/>
    <p:sldId id="441" r:id="rId34"/>
    <p:sldId id="495" r:id="rId35"/>
    <p:sldId id="419" r:id="rId36"/>
    <p:sldId id="464" r:id="rId37"/>
    <p:sldId id="496" r:id="rId38"/>
    <p:sldId id="465" r:id="rId39"/>
    <p:sldId id="468" r:id="rId40"/>
  </p:sldIdLst>
  <p:sldSz cx="16002000" cy="9144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lvl="1" indent="-2603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lvl="2" indent="-52260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lvl="3" indent="-78295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lvl="4" indent="-1044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1044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-1044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-1044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-104457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9F66"/>
    <a:srgbClr val="FFCC66"/>
    <a:srgbClr val="FF0000"/>
    <a:srgbClr val="FF0066"/>
    <a:srgbClr val="FF7C80"/>
    <a:srgbClr val="FEC99A"/>
    <a:srgbClr val="0000CC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54" d="100"/>
          <a:sy n="54" d="100"/>
        </p:scale>
        <p:origin x="126" y="60"/>
      </p:cViewPr>
      <p:guideLst>
        <p:guide orient="horz" pos="2880"/>
        <p:guide pos="5082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7175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143700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215455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28733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5F34E0-1EEB-4307-BA76-72A2DCD113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9982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5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90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17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79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18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4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20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78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9421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2311164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27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35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32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3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237599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7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4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8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6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9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27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74755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20536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14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5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15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en-US" dirty="0">
                <a:cs typeface="Arial" panose="020B0604020202020204" pitchFamily="34" charset="0"/>
              </a:rPr>
              <a:t>bai moi</a:t>
            </a:r>
            <a:endParaRPr lang="en-US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2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cs typeface="Arial" panose="020B0604020202020204" pitchFamily="34" charset="0"/>
              </a:rPr>
              <a:t>16</a:t>
            </a:fld>
            <a:endParaRPr lang="en-US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0100" y="366185"/>
            <a:ext cx="1440180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oogle Shape;104;p17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Google Shape;105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635655">
            <a:off x="3233738" y="5438775"/>
            <a:ext cx="3619500" cy="31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Google Shape;106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1903775">
            <a:off x="11837988" y="1541463"/>
            <a:ext cx="3619500" cy="315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Google Shape;107;p17"/>
          <p:cNvPicPr preferRelativeResize="0">
            <a:picLocks noChangeAspect="1"/>
          </p:cNvPicPr>
          <p:nvPr/>
        </p:nvPicPr>
        <p:blipFill>
          <a:blip r:embed="rId5"/>
          <a:srcRect r="1546" b="6837"/>
          <a:stretch>
            <a:fillRect/>
          </a:stretch>
        </p:blipFill>
        <p:spPr>
          <a:xfrm>
            <a:off x="225425" y="239713"/>
            <a:ext cx="14654213" cy="866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277538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2277538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6162450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6162450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10047362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10047362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79775" y="795338"/>
            <a:ext cx="9442450" cy="7553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77750" y="4534934"/>
            <a:ext cx="6646500" cy="1450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141047" y="5879733"/>
            <a:ext cx="5719875" cy="140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6611850" y="2495644"/>
            <a:ext cx="2778300" cy="17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8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00150" y="2235200"/>
            <a:ext cx="136017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0F2D25-B6AA-4737-85AF-4A66339F07A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9FA856-AF2A-4FF1-844F-9AF4D33F5035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9"/>
            <a:ext cx="13601700" cy="1816100"/>
          </a:xfrm>
        </p:spPr>
        <p:txBody>
          <a:bodyPr anchor="t"/>
          <a:lstStyle>
            <a:lvl1pPr algn="l">
              <a:defRPr sz="5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2625"/>
            </a:lvl1pPr>
            <a:lvl2pPr marL="600075" indent="0">
              <a:buNone/>
              <a:defRPr sz="2365"/>
            </a:lvl2pPr>
            <a:lvl3pPr marL="1200150" indent="0">
              <a:buNone/>
              <a:defRPr sz="2100"/>
            </a:lvl3pPr>
            <a:lvl4pPr marL="1800225" indent="0">
              <a:buNone/>
              <a:defRPr sz="1840"/>
            </a:lvl4pPr>
            <a:lvl5pPr marL="2400300" indent="0">
              <a:buNone/>
              <a:defRPr sz="1840"/>
            </a:lvl5pPr>
            <a:lvl6pPr marL="3000375" indent="0">
              <a:buNone/>
              <a:defRPr sz="1840"/>
            </a:lvl6pPr>
            <a:lvl7pPr marL="3600450" indent="0">
              <a:buNone/>
              <a:defRPr sz="1840"/>
            </a:lvl7pPr>
            <a:lvl8pPr marL="4200525" indent="0">
              <a:buNone/>
              <a:defRPr sz="1840"/>
            </a:lvl8pPr>
            <a:lvl9pPr marL="4800600" indent="0">
              <a:buNone/>
              <a:defRPr sz="1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13A70A-258D-4D27-B210-950DA81E123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641600"/>
            <a:ext cx="7067550" cy="5486400"/>
          </a:xfrm>
        </p:spPr>
        <p:txBody>
          <a:bodyPr/>
          <a:lstStyle>
            <a:lvl1pPr>
              <a:defRPr sz="3675"/>
            </a:lvl1pPr>
            <a:lvl2pPr>
              <a:defRPr sz="3150"/>
            </a:lvl2pPr>
            <a:lvl3pPr>
              <a:defRPr sz="2625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641600"/>
            <a:ext cx="7067550" cy="5486400"/>
          </a:xfrm>
        </p:spPr>
        <p:txBody>
          <a:bodyPr/>
          <a:lstStyle>
            <a:lvl1pPr>
              <a:defRPr sz="3675"/>
            </a:lvl1pPr>
            <a:lvl2pPr>
              <a:defRPr sz="3150"/>
            </a:lvl2pPr>
            <a:lvl3pPr>
              <a:defRPr sz="2625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6C48DF-4C79-4E0E-93BD-34E01EC8EAF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66184"/>
            <a:ext cx="144018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5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150"/>
            </a:lvl1pPr>
            <a:lvl2pPr>
              <a:defRPr sz="2625"/>
            </a:lvl2pPr>
            <a:lvl3pPr>
              <a:defRPr sz="236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6" y="2046817"/>
            <a:ext cx="7073106" cy="853016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5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6" y="2899833"/>
            <a:ext cx="7073106" cy="5268384"/>
          </a:xfrm>
        </p:spPr>
        <p:txBody>
          <a:bodyPr/>
          <a:lstStyle>
            <a:lvl1pPr>
              <a:defRPr sz="3150"/>
            </a:lvl1pPr>
            <a:lvl2pPr>
              <a:defRPr sz="2625"/>
            </a:lvl2pPr>
            <a:lvl3pPr>
              <a:defRPr sz="236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4315AF-4491-4839-9E09-1E7A88B52D73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72D2F8-2960-4FE7-BF4E-94A78E39D128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81A048-4595-4012-BAA0-5B8A06E09F5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8" y="364069"/>
            <a:ext cx="8945563" cy="7804151"/>
          </a:xfrm>
        </p:spPr>
        <p:txBody>
          <a:bodyPr/>
          <a:lstStyle>
            <a:lvl1pPr>
              <a:defRPr sz="4200"/>
            </a:lvl1pPr>
            <a:lvl2pPr>
              <a:defRPr sz="3675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9"/>
            <a:ext cx="5264548" cy="6254751"/>
          </a:xfrm>
        </p:spPr>
        <p:txBody>
          <a:bodyPr/>
          <a:lstStyle>
            <a:lvl1pPr marL="0" indent="0">
              <a:buNone/>
              <a:defRPr sz="1840"/>
            </a:lvl1pPr>
            <a:lvl2pPr marL="600075" indent="0">
              <a:buNone/>
              <a:defRPr sz="1575"/>
            </a:lvl2pPr>
            <a:lvl3pPr marL="1200150" indent="0">
              <a:buNone/>
              <a:defRPr sz="1315"/>
            </a:lvl3pPr>
            <a:lvl4pPr marL="1800225" indent="0">
              <a:buNone/>
              <a:defRPr sz="1180"/>
            </a:lvl4pPr>
            <a:lvl5pPr marL="2400300" indent="0">
              <a:buNone/>
              <a:defRPr sz="1180"/>
            </a:lvl5pPr>
            <a:lvl6pPr marL="3000375" indent="0">
              <a:buNone/>
              <a:defRPr sz="1180"/>
            </a:lvl6pPr>
            <a:lvl7pPr marL="3600450" indent="0">
              <a:buNone/>
              <a:defRPr sz="1180"/>
            </a:lvl7pPr>
            <a:lvl8pPr marL="4200525" indent="0">
              <a:buNone/>
              <a:defRPr sz="1180"/>
            </a:lvl8pPr>
            <a:lvl9pPr marL="4800600" indent="0">
              <a:buNone/>
              <a:defRPr sz="11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7E5C76-D2AF-4C4B-BDA6-0107A01AA94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200"/>
            </a:lvl1pPr>
            <a:lvl2pPr marL="600075" indent="0">
              <a:buNone/>
              <a:defRPr sz="3675"/>
            </a:lvl2pPr>
            <a:lvl3pPr marL="1200150" indent="0">
              <a:buNone/>
              <a:defRPr sz="3150"/>
            </a:lvl3pPr>
            <a:lvl4pPr marL="1800225" indent="0">
              <a:buNone/>
              <a:defRPr sz="2625"/>
            </a:lvl4pPr>
            <a:lvl5pPr marL="2400300" indent="0">
              <a:buNone/>
              <a:defRPr sz="2625"/>
            </a:lvl5pPr>
            <a:lvl6pPr marL="3000375" indent="0">
              <a:buNone/>
              <a:defRPr sz="2625"/>
            </a:lvl6pPr>
            <a:lvl7pPr marL="3600450" indent="0">
              <a:buNone/>
              <a:defRPr sz="2625"/>
            </a:lvl7pPr>
            <a:lvl8pPr marL="4200525" indent="0">
              <a:buNone/>
              <a:defRPr sz="2625"/>
            </a:lvl8pPr>
            <a:lvl9pPr marL="4800600" indent="0">
              <a:buNone/>
              <a:defRPr sz="2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1840"/>
            </a:lvl1pPr>
            <a:lvl2pPr marL="600075" indent="0">
              <a:buNone/>
              <a:defRPr sz="1575"/>
            </a:lvl2pPr>
            <a:lvl3pPr marL="1200150" indent="0">
              <a:buNone/>
              <a:defRPr sz="1315"/>
            </a:lvl3pPr>
            <a:lvl4pPr marL="1800225" indent="0">
              <a:buNone/>
              <a:defRPr sz="1180"/>
            </a:lvl4pPr>
            <a:lvl5pPr marL="2400300" indent="0">
              <a:buNone/>
              <a:defRPr sz="1180"/>
            </a:lvl5pPr>
            <a:lvl6pPr marL="3000375" indent="0">
              <a:buNone/>
              <a:defRPr sz="1180"/>
            </a:lvl6pPr>
            <a:lvl7pPr marL="3600450" indent="0">
              <a:buNone/>
              <a:defRPr sz="1180"/>
            </a:lvl7pPr>
            <a:lvl8pPr marL="4200525" indent="0">
              <a:buNone/>
              <a:defRPr sz="1180"/>
            </a:lvl8pPr>
            <a:lvl9pPr marL="4800600" indent="0">
              <a:buNone/>
              <a:defRPr sz="11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734261-21B5-4081-AA00-F40F28F811C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6254A-A227-4B9B-B6C7-7264B9021C0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508000"/>
            <a:ext cx="3600450" cy="762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08000"/>
            <a:ext cx="10534650" cy="762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1322C-3FD7-40EC-8CF5-F19336D33418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00100" y="508000"/>
            <a:ext cx="14401800" cy="182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0100" y="26416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34350" y="26416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00100" y="54864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34350" y="54864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A68092-B3A0-40EE-82F1-D49290C42E3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0100" y="508000"/>
            <a:ext cx="14401800" cy="76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273D56-52A4-4F84-9599-FBAE5F56EC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22;p4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Google Shape;23;p4"/>
          <p:cNvPicPr preferRelativeResize="0">
            <a:picLocks noChangeAspect="1"/>
          </p:cNvPicPr>
          <p:nvPr/>
        </p:nvPicPr>
        <p:blipFill>
          <a:blip r:embed="rId4"/>
          <a:srcRect r="1546" b="6837"/>
          <a:stretch>
            <a:fillRect/>
          </a:stretch>
        </p:blipFill>
        <p:spPr>
          <a:xfrm>
            <a:off x="673100" y="239713"/>
            <a:ext cx="14655800" cy="866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214575" y="1264311"/>
            <a:ext cx="957285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446982" y="2221200"/>
            <a:ext cx="12185775" cy="504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00100" lvl="0" indent="-50546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1pPr>
            <a:lvl2pPr marL="1600200" lvl="1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2pPr>
            <a:lvl3pPr marL="2400300" lvl="2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3pPr>
            <a:lvl4pPr marL="3200400" lvl="3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4pPr>
            <a:lvl5pPr marL="4000500" lvl="4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5pPr>
            <a:lvl6pPr marL="4800600" lvl="5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6pPr>
            <a:lvl7pPr marL="5600700" lvl="6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7pPr>
            <a:lvl8pPr marL="6400800" lvl="7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8pPr>
            <a:lvl9pPr marL="7200900" lvl="8" indent="-505460"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104;p17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Google Shape;105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635655">
            <a:off x="3233738" y="5438775"/>
            <a:ext cx="3619500" cy="31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Google Shape;106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1903775">
            <a:off x="11837988" y="1541463"/>
            <a:ext cx="3619500" cy="315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Google Shape;107;p17"/>
          <p:cNvPicPr preferRelativeResize="0">
            <a:picLocks noChangeAspect="1"/>
          </p:cNvPicPr>
          <p:nvPr/>
        </p:nvPicPr>
        <p:blipFill>
          <a:blip r:embed="rId5"/>
          <a:srcRect r="1546" b="6837"/>
          <a:stretch>
            <a:fillRect/>
          </a:stretch>
        </p:blipFill>
        <p:spPr>
          <a:xfrm>
            <a:off x="225425" y="239713"/>
            <a:ext cx="14654213" cy="866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277538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2277538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6162450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6162450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10047362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10047362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79775" y="795338"/>
            <a:ext cx="9442450" cy="7553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77750" y="4534934"/>
            <a:ext cx="6646500" cy="1450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141047" y="5879733"/>
            <a:ext cx="5719875" cy="140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6611850" y="2495644"/>
            <a:ext cx="2778300" cy="17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8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00150" y="2235200"/>
            <a:ext cx="136017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0F2D25-B6AA-4737-85AF-4A66339F07A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9FA856-AF2A-4FF1-844F-9AF4D33F5035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9"/>
            <a:ext cx="13601700" cy="1816100"/>
          </a:xfrm>
        </p:spPr>
        <p:txBody>
          <a:bodyPr anchor="t"/>
          <a:lstStyle>
            <a:lvl1pPr algn="l">
              <a:defRPr sz="5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2625"/>
            </a:lvl1pPr>
            <a:lvl2pPr marL="600075" indent="0">
              <a:buNone/>
              <a:defRPr sz="2365"/>
            </a:lvl2pPr>
            <a:lvl3pPr marL="1200150" indent="0">
              <a:buNone/>
              <a:defRPr sz="2100"/>
            </a:lvl3pPr>
            <a:lvl4pPr marL="1800225" indent="0">
              <a:buNone/>
              <a:defRPr sz="1840"/>
            </a:lvl4pPr>
            <a:lvl5pPr marL="2400300" indent="0">
              <a:buNone/>
              <a:defRPr sz="1840"/>
            </a:lvl5pPr>
            <a:lvl6pPr marL="3000375" indent="0">
              <a:buNone/>
              <a:defRPr sz="1840"/>
            </a:lvl6pPr>
            <a:lvl7pPr marL="3600450" indent="0">
              <a:buNone/>
              <a:defRPr sz="1840"/>
            </a:lvl7pPr>
            <a:lvl8pPr marL="4200525" indent="0">
              <a:buNone/>
              <a:defRPr sz="1840"/>
            </a:lvl8pPr>
            <a:lvl9pPr marL="4800600" indent="0">
              <a:buNone/>
              <a:defRPr sz="1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13A70A-258D-4D27-B210-950DA81E123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641600"/>
            <a:ext cx="7067550" cy="5486400"/>
          </a:xfrm>
        </p:spPr>
        <p:txBody>
          <a:bodyPr/>
          <a:lstStyle>
            <a:lvl1pPr>
              <a:defRPr sz="3675"/>
            </a:lvl1pPr>
            <a:lvl2pPr>
              <a:defRPr sz="3150"/>
            </a:lvl2pPr>
            <a:lvl3pPr>
              <a:defRPr sz="2625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641600"/>
            <a:ext cx="7067550" cy="5486400"/>
          </a:xfrm>
        </p:spPr>
        <p:txBody>
          <a:bodyPr/>
          <a:lstStyle>
            <a:lvl1pPr>
              <a:defRPr sz="3675"/>
            </a:lvl1pPr>
            <a:lvl2pPr>
              <a:defRPr sz="3150"/>
            </a:lvl2pPr>
            <a:lvl3pPr>
              <a:defRPr sz="2625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6C48DF-4C79-4E0E-93BD-34E01EC8EAF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66184"/>
            <a:ext cx="144018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5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150"/>
            </a:lvl1pPr>
            <a:lvl2pPr>
              <a:defRPr sz="2625"/>
            </a:lvl2pPr>
            <a:lvl3pPr>
              <a:defRPr sz="236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6" y="2046817"/>
            <a:ext cx="7073106" cy="853016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5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6" y="2899833"/>
            <a:ext cx="7073106" cy="5268384"/>
          </a:xfrm>
        </p:spPr>
        <p:txBody>
          <a:bodyPr/>
          <a:lstStyle>
            <a:lvl1pPr>
              <a:defRPr sz="3150"/>
            </a:lvl1pPr>
            <a:lvl2pPr>
              <a:defRPr sz="2625"/>
            </a:lvl2pPr>
            <a:lvl3pPr>
              <a:defRPr sz="236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4315AF-4491-4839-9E09-1E7A88B52D73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72D2F8-2960-4FE7-BF4E-94A78E39D128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81A048-4595-4012-BAA0-5B8A06E09F5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8" y="364069"/>
            <a:ext cx="8945563" cy="7804151"/>
          </a:xfrm>
        </p:spPr>
        <p:txBody>
          <a:bodyPr/>
          <a:lstStyle>
            <a:lvl1pPr>
              <a:defRPr sz="4200"/>
            </a:lvl1pPr>
            <a:lvl2pPr>
              <a:defRPr sz="3675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9"/>
            <a:ext cx="5264548" cy="6254751"/>
          </a:xfrm>
        </p:spPr>
        <p:txBody>
          <a:bodyPr/>
          <a:lstStyle>
            <a:lvl1pPr marL="0" indent="0">
              <a:buNone/>
              <a:defRPr sz="1840"/>
            </a:lvl1pPr>
            <a:lvl2pPr marL="600075" indent="0">
              <a:buNone/>
              <a:defRPr sz="1575"/>
            </a:lvl2pPr>
            <a:lvl3pPr marL="1200150" indent="0">
              <a:buNone/>
              <a:defRPr sz="1315"/>
            </a:lvl3pPr>
            <a:lvl4pPr marL="1800225" indent="0">
              <a:buNone/>
              <a:defRPr sz="1180"/>
            </a:lvl4pPr>
            <a:lvl5pPr marL="2400300" indent="0">
              <a:buNone/>
              <a:defRPr sz="1180"/>
            </a:lvl5pPr>
            <a:lvl6pPr marL="3000375" indent="0">
              <a:buNone/>
              <a:defRPr sz="1180"/>
            </a:lvl6pPr>
            <a:lvl7pPr marL="3600450" indent="0">
              <a:buNone/>
              <a:defRPr sz="1180"/>
            </a:lvl7pPr>
            <a:lvl8pPr marL="4200525" indent="0">
              <a:buNone/>
              <a:defRPr sz="1180"/>
            </a:lvl8pPr>
            <a:lvl9pPr marL="4800600" indent="0">
              <a:buNone/>
              <a:defRPr sz="11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7E5C76-D2AF-4C4B-BDA6-0107A01AA94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200"/>
            </a:lvl1pPr>
            <a:lvl2pPr marL="600075" indent="0">
              <a:buNone/>
              <a:defRPr sz="3675"/>
            </a:lvl2pPr>
            <a:lvl3pPr marL="1200150" indent="0">
              <a:buNone/>
              <a:defRPr sz="3150"/>
            </a:lvl3pPr>
            <a:lvl4pPr marL="1800225" indent="0">
              <a:buNone/>
              <a:defRPr sz="2625"/>
            </a:lvl4pPr>
            <a:lvl5pPr marL="2400300" indent="0">
              <a:buNone/>
              <a:defRPr sz="2625"/>
            </a:lvl5pPr>
            <a:lvl6pPr marL="3000375" indent="0">
              <a:buNone/>
              <a:defRPr sz="2625"/>
            </a:lvl6pPr>
            <a:lvl7pPr marL="3600450" indent="0">
              <a:buNone/>
              <a:defRPr sz="2625"/>
            </a:lvl7pPr>
            <a:lvl8pPr marL="4200525" indent="0">
              <a:buNone/>
              <a:defRPr sz="2625"/>
            </a:lvl8pPr>
            <a:lvl9pPr marL="4800600" indent="0">
              <a:buNone/>
              <a:defRPr sz="2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1840"/>
            </a:lvl1pPr>
            <a:lvl2pPr marL="600075" indent="0">
              <a:buNone/>
              <a:defRPr sz="1575"/>
            </a:lvl2pPr>
            <a:lvl3pPr marL="1200150" indent="0">
              <a:buNone/>
              <a:defRPr sz="1315"/>
            </a:lvl3pPr>
            <a:lvl4pPr marL="1800225" indent="0">
              <a:buNone/>
              <a:defRPr sz="1180"/>
            </a:lvl4pPr>
            <a:lvl5pPr marL="2400300" indent="0">
              <a:buNone/>
              <a:defRPr sz="1180"/>
            </a:lvl5pPr>
            <a:lvl6pPr marL="3000375" indent="0">
              <a:buNone/>
              <a:defRPr sz="1180"/>
            </a:lvl6pPr>
            <a:lvl7pPr marL="3600450" indent="0">
              <a:buNone/>
              <a:defRPr sz="1180"/>
            </a:lvl7pPr>
            <a:lvl8pPr marL="4200525" indent="0">
              <a:buNone/>
              <a:defRPr sz="1180"/>
            </a:lvl8pPr>
            <a:lvl9pPr marL="4800600" indent="0">
              <a:buNone/>
              <a:defRPr sz="11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734261-21B5-4081-AA00-F40F28F811C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6254A-A227-4B9B-B6C7-7264B9021C0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508000"/>
            <a:ext cx="3600450" cy="762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08000"/>
            <a:ext cx="10534650" cy="762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1322C-3FD7-40EC-8CF5-F19336D33418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00100" y="508000"/>
            <a:ext cx="14401800" cy="182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0100" y="26416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34350" y="26416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00100" y="54864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34350" y="54864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A68092-B3A0-40EE-82F1-D49290C42E3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0100" y="508000"/>
            <a:ext cx="14401800" cy="76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273D56-52A4-4F84-9599-FBAE5F56EC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oogle Shape;22;p4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Google Shape;23;p4"/>
          <p:cNvPicPr preferRelativeResize="0">
            <a:picLocks noChangeAspect="1"/>
          </p:cNvPicPr>
          <p:nvPr/>
        </p:nvPicPr>
        <p:blipFill>
          <a:blip r:embed="rId4"/>
          <a:srcRect r="1546" b="6837"/>
          <a:stretch>
            <a:fillRect/>
          </a:stretch>
        </p:blipFill>
        <p:spPr>
          <a:xfrm>
            <a:off x="673100" y="239713"/>
            <a:ext cx="14655800" cy="866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214575" y="1264311"/>
            <a:ext cx="957285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446982" y="2221200"/>
            <a:ext cx="12185775" cy="504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00100" lvl="0" indent="-50546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1pPr>
            <a:lvl2pPr marL="1600200" lvl="1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2pPr>
            <a:lvl3pPr marL="2400300" lvl="2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3pPr>
            <a:lvl4pPr marL="3200400" lvl="3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4pPr>
            <a:lvl5pPr marL="4000500" lvl="4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5pPr>
            <a:lvl6pPr marL="4800600" lvl="5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6pPr>
            <a:lvl7pPr marL="5600700" lvl="6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7pPr>
            <a:lvl8pPr marL="6400800" lvl="7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8pPr>
            <a:lvl9pPr marL="7200900" lvl="8" indent="-505460"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oogle Shape;104;p17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Google Shape;105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635655">
            <a:off x="3233738" y="5438775"/>
            <a:ext cx="3619500" cy="31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Google Shape;106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1903775">
            <a:off x="11837988" y="1541463"/>
            <a:ext cx="3619500" cy="315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Google Shape;107;p17"/>
          <p:cNvPicPr preferRelativeResize="0">
            <a:picLocks noChangeAspect="1"/>
          </p:cNvPicPr>
          <p:nvPr/>
        </p:nvPicPr>
        <p:blipFill>
          <a:blip r:embed="rId5"/>
          <a:srcRect r="1546" b="6837"/>
          <a:stretch>
            <a:fillRect/>
          </a:stretch>
        </p:blipFill>
        <p:spPr>
          <a:xfrm>
            <a:off x="225425" y="239713"/>
            <a:ext cx="14654213" cy="866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277538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2277538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6162450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6162450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10047362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10047362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79775" y="795338"/>
            <a:ext cx="9442450" cy="7553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77750" y="4534934"/>
            <a:ext cx="6646500" cy="1450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141047" y="5879733"/>
            <a:ext cx="5719875" cy="140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6611850" y="2495644"/>
            <a:ext cx="2778300" cy="17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8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00150" y="2235200"/>
            <a:ext cx="136017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0F2D25-B6AA-4737-85AF-4A66339F07A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9FA856-AF2A-4FF1-844F-9AF4D33F5035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9"/>
            <a:ext cx="13601700" cy="1816100"/>
          </a:xfrm>
        </p:spPr>
        <p:txBody>
          <a:bodyPr anchor="t"/>
          <a:lstStyle>
            <a:lvl1pPr algn="l">
              <a:defRPr sz="5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2625"/>
            </a:lvl1pPr>
            <a:lvl2pPr marL="600075" indent="0">
              <a:buNone/>
              <a:defRPr sz="2365"/>
            </a:lvl2pPr>
            <a:lvl3pPr marL="1200150" indent="0">
              <a:buNone/>
              <a:defRPr sz="2100"/>
            </a:lvl3pPr>
            <a:lvl4pPr marL="1800225" indent="0">
              <a:buNone/>
              <a:defRPr sz="1840"/>
            </a:lvl4pPr>
            <a:lvl5pPr marL="2400300" indent="0">
              <a:buNone/>
              <a:defRPr sz="1840"/>
            </a:lvl5pPr>
            <a:lvl6pPr marL="3000375" indent="0">
              <a:buNone/>
              <a:defRPr sz="1840"/>
            </a:lvl6pPr>
            <a:lvl7pPr marL="3600450" indent="0">
              <a:buNone/>
              <a:defRPr sz="1840"/>
            </a:lvl7pPr>
            <a:lvl8pPr marL="4200525" indent="0">
              <a:buNone/>
              <a:defRPr sz="1840"/>
            </a:lvl8pPr>
            <a:lvl9pPr marL="4800600" indent="0">
              <a:buNone/>
              <a:defRPr sz="18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13A70A-258D-4D27-B210-950DA81E123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641600"/>
            <a:ext cx="7067550" cy="5486400"/>
          </a:xfrm>
        </p:spPr>
        <p:txBody>
          <a:bodyPr/>
          <a:lstStyle>
            <a:lvl1pPr>
              <a:defRPr sz="3675"/>
            </a:lvl1pPr>
            <a:lvl2pPr>
              <a:defRPr sz="3150"/>
            </a:lvl2pPr>
            <a:lvl3pPr>
              <a:defRPr sz="2625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641600"/>
            <a:ext cx="7067550" cy="5486400"/>
          </a:xfrm>
        </p:spPr>
        <p:txBody>
          <a:bodyPr/>
          <a:lstStyle>
            <a:lvl1pPr>
              <a:defRPr sz="3675"/>
            </a:lvl1pPr>
            <a:lvl2pPr>
              <a:defRPr sz="3150"/>
            </a:lvl2pPr>
            <a:lvl3pPr>
              <a:defRPr sz="2625"/>
            </a:lvl3pPr>
            <a:lvl4pPr>
              <a:defRPr sz="2365"/>
            </a:lvl4pPr>
            <a:lvl5pPr>
              <a:defRPr sz="2365"/>
            </a:lvl5pPr>
            <a:lvl6pPr>
              <a:defRPr sz="2365"/>
            </a:lvl6pPr>
            <a:lvl7pPr>
              <a:defRPr sz="2365"/>
            </a:lvl7pPr>
            <a:lvl8pPr>
              <a:defRPr sz="2365"/>
            </a:lvl8pPr>
            <a:lvl9pPr>
              <a:defRPr sz="23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6C48DF-4C79-4E0E-93BD-34E01EC8EAF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66184"/>
            <a:ext cx="144018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5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150"/>
            </a:lvl1pPr>
            <a:lvl2pPr>
              <a:defRPr sz="2625"/>
            </a:lvl2pPr>
            <a:lvl3pPr>
              <a:defRPr sz="236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6" y="2046817"/>
            <a:ext cx="7073106" cy="853016"/>
          </a:xfrm>
        </p:spPr>
        <p:txBody>
          <a:bodyPr anchor="b"/>
          <a:lstStyle>
            <a:lvl1pPr marL="0" indent="0">
              <a:buNone/>
              <a:defRPr sz="3150" b="1"/>
            </a:lvl1pPr>
            <a:lvl2pPr marL="600075" indent="0">
              <a:buNone/>
              <a:defRPr sz="2625" b="1"/>
            </a:lvl2pPr>
            <a:lvl3pPr marL="1200150" indent="0">
              <a:buNone/>
              <a:defRPr sz="2365" b="1"/>
            </a:lvl3pPr>
            <a:lvl4pPr marL="1800225" indent="0">
              <a:buNone/>
              <a:defRPr sz="2100" b="1"/>
            </a:lvl4pPr>
            <a:lvl5pPr marL="2400300" indent="0">
              <a:buNone/>
              <a:defRPr sz="2100" b="1"/>
            </a:lvl5pPr>
            <a:lvl6pPr marL="3000375" indent="0">
              <a:buNone/>
              <a:defRPr sz="2100" b="1"/>
            </a:lvl6pPr>
            <a:lvl7pPr marL="3600450" indent="0">
              <a:buNone/>
              <a:defRPr sz="2100" b="1"/>
            </a:lvl7pPr>
            <a:lvl8pPr marL="4200525" indent="0">
              <a:buNone/>
              <a:defRPr sz="2100" b="1"/>
            </a:lvl8pPr>
            <a:lvl9pPr marL="4800600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6" y="2899833"/>
            <a:ext cx="7073106" cy="5268384"/>
          </a:xfrm>
        </p:spPr>
        <p:txBody>
          <a:bodyPr/>
          <a:lstStyle>
            <a:lvl1pPr>
              <a:defRPr sz="3150"/>
            </a:lvl1pPr>
            <a:lvl2pPr>
              <a:defRPr sz="2625"/>
            </a:lvl2pPr>
            <a:lvl3pPr>
              <a:defRPr sz="236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4315AF-4491-4839-9E09-1E7A88B52D73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72D2F8-2960-4FE7-BF4E-94A78E39D128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81A048-4595-4012-BAA0-5B8A06E09F5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8" y="364069"/>
            <a:ext cx="8945563" cy="7804151"/>
          </a:xfrm>
        </p:spPr>
        <p:txBody>
          <a:bodyPr/>
          <a:lstStyle>
            <a:lvl1pPr>
              <a:defRPr sz="4200"/>
            </a:lvl1pPr>
            <a:lvl2pPr>
              <a:defRPr sz="3675"/>
            </a:lvl2pPr>
            <a:lvl3pPr>
              <a:defRPr sz="3150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9"/>
            <a:ext cx="5264548" cy="6254751"/>
          </a:xfrm>
        </p:spPr>
        <p:txBody>
          <a:bodyPr/>
          <a:lstStyle>
            <a:lvl1pPr marL="0" indent="0">
              <a:buNone/>
              <a:defRPr sz="1840"/>
            </a:lvl1pPr>
            <a:lvl2pPr marL="600075" indent="0">
              <a:buNone/>
              <a:defRPr sz="1575"/>
            </a:lvl2pPr>
            <a:lvl3pPr marL="1200150" indent="0">
              <a:buNone/>
              <a:defRPr sz="1315"/>
            </a:lvl3pPr>
            <a:lvl4pPr marL="1800225" indent="0">
              <a:buNone/>
              <a:defRPr sz="1180"/>
            </a:lvl4pPr>
            <a:lvl5pPr marL="2400300" indent="0">
              <a:buNone/>
              <a:defRPr sz="1180"/>
            </a:lvl5pPr>
            <a:lvl6pPr marL="3000375" indent="0">
              <a:buNone/>
              <a:defRPr sz="1180"/>
            </a:lvl6pPr>
            <a:lvl7pPr marL="3600450" indent="0">
              <a:buNone/>
              <a:defRPr sz="1180"/>
            </a:lvl7pPr>
            <a:lvl8pPr marL="4200525" indent="0">
              <a:buNone/>
              <a:defRPr sz="1180"/>
            </a:lvl8pPr>
            <a:lvl9pPr marL="4800600" indent="0">
              <a:buNone/>
              <a:defRPr sz="11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7E5C76-D2AF-4C4B-BDA6-0107A01AA94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200"/>
            </a:lvl1pPr>
            <a:lvl2pPr marL="600075" indent="0">
              <a:buNone/>
              <a:defRPr sz="3675"/>
            </a:lvl2pPr>
            <a:lvl3pPr marL="1200150" indent="0">
              <a:buNone/>
              <a:defRPr sz="3150"/>
            </a:lvl3pPr>
            <a:lvl4pPr marL="1800225" indent="0">
              <a:buNone/>
              <a:defRPr sz="2625"/>
            </a:lvl4pPr>
            <a:lvl5pPr marL="2400300" indent="0">
              <a:buNone/>
              <a:defRPr sz="2625"/>
            </a:lvl5pPr>
            <a:lvl6pPr marL="3000375" indent="0">
              <a:buNone/>
              <a:defRPr sz="2625"/>
            </a:lvl6pPr>
            <a:lvl7pPr marL="3600450" indent="0">
              <a:buNone/>
              <a:defRPr sz="2625"/>
            </a:lvl7pPr>
            <a:lvl8pPr marL="4200525" indent="0">
              <a:buNone/>
              <a:defRPr sz="2625"/>
            </a:lvl8pPr>
            <a:lvl9pPr marL="4800600" indent="0">
              <a:buNone/>
              <a:defRPr sz="262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1840"/>
            </a:lvl1pPr>
            <a:lvl2pPr marL="600075" indent="0">
              <a:buNone/>
              <a:defRPr sz="1575"/>
            </a:lvl2pPr>
            <a:lvl3pPr marL="1200150" indent="0">
              <a:buNone/>
              <a:defRPr sz="1315"/>
            </a:lvl3pPr>
            <a:lvl4pPr marL="1800225" indent="0">
              <a:buNone/>
              <a:defRPr sz="1180"/>
            </a:lvl4pPr>
            <a:lvl5pPr marL="2400300" indent="0">
              <a:buNone/>
              <a:defRPr sz="1180"/>
            </a:lvl5pPr>
            <a:lvl6pPr marL="3000375" indent="0">
              <a:buNone/>
              <a:defRPr sz="1180"/>
            </a:lvl6pPr>
            <a:lvl7pPr marL="3600450" indent="0">
              <a:buNone/>
              <a:defRPr sz="1180"/>
            </a:lvl7pPr>
            <a:lvl8pPr marL="4200525" indent="0">
              <a:buNone/>
              <a:defRPr sz="1180"/>
            </a:lvl8pPr>
            <a:lvl9pPr marL="4800600" indent="0">
              <a:buNone/>
              <a:defRPr sz="11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734261-21B5-4081-AA00-F40F28F811CF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6254A-A227-4B9B-B6C7-7264B9021C0C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508000"/>
            <a:ext cx="3600450" cy="762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08000"/>
            <a:ext cx="10534650" cy="762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31322C-3FD7-40EC-8CF5-F19336D33418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00100" y="508000"/>
            <a:ext cx="14401800" cy="182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00100" y="26416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134350" y="26416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00100" y="54864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34350" y="5486400"/>
            <a:ext cx="7067550" cy="264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A68092-B3A0-40EE-82F1-D49290C42E3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00100" y="508000"/>
            <a:ext cx="14401800" cy="762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273D56-52A4-4F84-9599-FBAE5F56EC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oogle Shape;22;p4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Google Shape;23;p4"/>
          <p:cNvPicPr preferRelativeResize="0">
            <a:picLocks noChangeAspect="1"/>
          </p:cNvPicPr>
          <p:nvPr/>
        </p:nvPicPr>
        <p:blipFill>
          <a:blip r:embed="rId4"/>
          <a:srcRect r="1546" b="6837"/>
          <a:stretch>
            <a:fillRect/>
          </a:stretch>
        </p:blipFill>
        <p:spPr>
          <a:xfrm>
            <a:off x="673100" y="239713"/>
            <a:ext cx="14655800" cy="866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214575" y="1264311"/>
            <a:ext cx="957285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446982" y="2221200"/>
            <a:ext cx="12185775" cy="5042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800100" lvl="0" indent="-50546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1pPr>
            <a:lvl2pPr marL="1600200" lvl="1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2pPr>
            <a:lvl3pPr marL="2400300" lvl="2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3pPr>
            <a:lvl4pPr marL="3200400" lvl="3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4pPr>
            <a:lvl5pPr marL="4000500" lvl="4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5pPr>
            <a:lvl6pPr marL="4800600" lvl="5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6pPr>
            <a:lvl7pPr marL="5600700" lvl="6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665">
                <a:solidFill>
                  <a:schemeClr val="dk2"/>
                </a:solidFill>
              </a:defRPr>
            </a:lvl7pPr>
            <a:lvl8pPr marL="6400800" lvl="7" indent="-50546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665">
                <a:solidFill>
                  <a:schemeClr val="dk2"/>
                </a:solidFill>
              </a:defRPr>
            </a:lvl8pPr>
            <a:lvl9pPr marL="7200900" lvl="8" indent="-505460">
              <a:spcBef>
                <a:spcPts val="2800"/>
              </a:spcBef>
              <a:spcAft>
                <a:spcPts val="2800"/>
              </a:spcAft>
              <a:buClr>
                <a:schemeClr val="dk2"/>
              </a:buClr>
              <a:buSzPts val="950"/>
              <a:buChar char="■"/>
              <a:defRPr sz="166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oogle Shape;104;p17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Google Shape;105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635655">
            <a:off x="3233738" y="5438775"/>
            <a:ext cx="3619500" cy="31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Google Shape;106;p17"/>
          <p:cNvPicPr preferRelativeResize="0">
            <a:picLocks noChangeAspect="1"/>
          </p:cNvPicPr>
          <p:nvPr/>
        </p:nvPicPr>
        <p:blipFill>
          <a:blip r:embed="rId4"/>
          <a:srcRect b="61089"/>
          <a:stretch>
            <a:fillRect/>
          </a:stretch>
        </p:blipFill>
        <p:spPr>
          <a:xfrm rot="1903775">
            <a:off x="11837988" y="1541463"/>
            <a:ext cx="3619500" cy="315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Google Shape;107;p17"/>
          <p:cNvPicPr preferRelativeResize="0">
            <a:picLocks noChangeAspect="1"/>
          </p:cNvPicPr>
          <p:nvPr/>
        </p:nvPicPr>
        <p:blipFill>
          <a:blip r:embed="rId5"/>
          <a:srcRect r="1546" b="6837"/>
          <a:stretch>
            <a:fillRect/>
          </a:stretch>
        </p:blipFill>
        <p:spPr>
          <a:xfrm>
            <a:off x="225425" y="239713"/>
            <a:ext cx="14654213" cy="866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277538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2277538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/>
          </p:nvPr>
        </p:nvSpPr>
        <p:spPr>
          <a:xfrm>
            <a:off x="6162450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6162450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/>
          </p:nvPr>
        </p:nvSpPr>
        <p:spPr>
          <a:xfrm>
            <a:off x="10047362" y="4835179"/>
            <a:ext cx="3677100" cy="11797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35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10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10047362" y="6014912"/>
            <a:ext cx="3677100" cy="1274133"/>
          </a:xfrm>
          <a:prstGeom prst="rect">
            <a:avLst/>
          </a:prstGeom>
        </p:spPr>
        <p:txBody>
          <a:bodyPr spcFirstLastPara="1" lIns="91423" tIns="91423" rIns="91423" bIns="91423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5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433387" y="-333375"/>
            <a:ext cx="17038637" cy="981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279775" y="795338"/>
            <a:ext cx="9442450" cy="7553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77750" y="4534934"/>
            <a:ext cx="6646500" cy="1450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141047" y="5879733"/>
            <a:ext cx="5719875" cy="140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315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6611850" y="2495644"/>
            <a:ext cx="2778300" cy="1781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8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8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 vert="horz" wrap="square" lIns="143689" tIns="71844" rIns="143689" bIns="71844" numCol="1" anchor="t" anchorCtr="0" compatLnSpc="1"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5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800100" y="366713"/>
            <a:ext cx="14401800" cy="1524000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800100" y="2133600"/>
            <a:ext cx="14401800" cy="6034088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9AFB-A33D-4C46-97EF-FDA9A3C0A756}" type="slidenum">
              <a:rPr kumimoji="0" lang="en-US" alt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508000"/>
            <a:ext cx="1440180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641600"/>
            <a:ext cx="14401800" cy="548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84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84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84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600075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1200150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800225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2400300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450215" indent="-45021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4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75360" indent="-37528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36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500505" indent="-3003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1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100580" indent="-30035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700655" indent="-3003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300730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900805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500880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5100955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5pPr>
      <a:lvl6pPr marL="300037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6pPr>
      <a:lvl7pPr marL="360045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7pPr>
      <a:lvl8pPr marL="420052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8pPr>
      <a:lvl9pPr marL="480060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508000"/>
            <a:ext cx="1440180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641600"/>
            <a:ext cx="14401800" cy="548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84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84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84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600075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1200150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800225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2400300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450215" indent="-45021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4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75360" indent="-37528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36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500505" indent="-3003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1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100580" indent="-30035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700655" indent="-3003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300730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900805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500880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5100955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5pPr>
      <a:lvl6pPr marL="300037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6pPr>
      <a:lvl7pPr marL="360045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7pPr>
      <a:lvl8pPr marL="420052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8pPr>
      <a:lvl9pPr marL="480060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508000"/>
            <a:ext cx="14401800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641600"/>
            <a:ext cx="14401800" cy="548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84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84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84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1200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772791-1902-4093-87C6-345376490A6D}" type="slidenum">
              <a:rPr kumimoji="0" lang="en-US" sz="184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sz="184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600075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1200150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800225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2400300" algn="ctr" rtl="0" fontAlgn="base">
        <a:spcBef>
          <a:spcPct val="0"/>
        </a:spcBef>
        <a:spcAft>
          <a:spcPct val="0"/>
        </a:spcAft>
        <a:defRPr sz="577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450215" indent="-45021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4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975360" indent="-37528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367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500505" indent="-3003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1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100580" indent="-30035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700655" indent="-3003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300730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900805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500880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5100955" indent="-300355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6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4pPr>
      <a:lvl5pPr marL="240030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5pPr>
      <a:lvl6pPr marL="300037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6pPr>
      <a:lvl7pPr marL="360045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7pPr>
      <a:lvl8pPr marL="4200525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8pPr>
      <a:lvl9pPr marL="4800600" algn="l" defTabSz="1200150" rtl="0" eaLnBrk="1" latinLnBrk="0" hangingPunct="1">
        <a:defRPr sz="2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Relationship Id="rId4" Type="http://schemas.openxmlformats.org/officeDocument/2006/relationships/image" Target="NUL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6800" y="1371600"/>
            <a:ext cx="6096000" cy="1676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347" name="TextBox 4"/>
          <p:cNvSpPr txBox="1"/>
          <p:nvPr/>
        </p:nvSpPr>
        <p:spPr>
          <a:xfrm>
            <a:off x="5791200" y="1609725"/>
            <a:ext cx="55626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sz="7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TextBox 5"/>
          <p:cNvSpPr txBox="1"/>
          <p:nvPr/>
        </p:nvSpPr>
        <p:spPr>
          <a:xfrm>
            <a:off x="2362200" y="3810000"/>
            <a:ext cx="11506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 NHÀ LÝ DỜI ĐÔ RA THĂNG LONG</a:t>
            </a:r>
            <a:endParaRPr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8001000" y="1320800"/>
            <a:ext cx="266700" cy="203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lIns="143689" tIns="71844" rIns="143689" bIns="7184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59" name="Oval 3"/>
          <p:cNvSpPr/>
          <p:nvPr/>
        </p:nvSpPr>
        <p:spPr>
          <a:xfrm>
            <a:off x="8267700" y="1828800"/>
            <a:ext cx="133350" cy="1016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143689" tIns="71844" rIns="143689" bIns="71844" anchor="ctr" anchorCtr="0"/>
          <a:lstStyle/>
          <a:p>
            <a:pPr algn="ctr"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Text Box 4"/>
          <p:cNvSpPr txBox="1"/>
          <p:nvPr/>
        </p:nvSpPr>
        <p:spPr>
          <a:xfrm>
            <a:off x="11468100" y="5080000"/>
            <a:ext cx="2667000" cy="484188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Arial" panose="020B0604020202020204" pitchFamily="34" charset="0"/>
              </a:rPr>
              <a:t>Bình Định</a:t>
            </a:r>
          </a:p>
        </p:txBody>
      </p:sp>
      <p:sp>
        <p:nvSpPr>
          <p:cNvPr id="70661" name="Text Box 5"/>
          <p:cNvSpPr txBox="1"/>
          <p:nvPr/>
        </p:nvSpPr>
        <p:spPr>
          <a:xfrm>
            <a:off x="10401300" y="6705600"/>
            <a:ext cx="2667000" cy="484188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Arial" panose="020B0604020202020204" pitchFamily="34" charset="0"/>
              </a:rPr>
              <a:t>Lâm Đồng</a:t>
            </a:r>
          </a:p>
        </p:txBody>
      </p:sp>
      <p:sp>
        <p:nvSpPr>
          <p:cNvPr id="70662" name="Text Box 6"/>
          <p:cNvSpPr txBox="1"/>
          <p:nvPr/>
        </p:nvSpPr>
        <p:spPr>
          <a:xfrm>
            <a:off x="5334000" y="406400"/>
            <a:ext cx="2667000" cy="484188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Arial" panose="020B0604020202020204" pitchFamily="34" charset="0"/>
              </a:rPr>
              <a:t>Lào Cai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0" y="-304800"/>
            <a:ext cx="16002000" cy="9448800"/>
            <a:chOff x="0" y="-144"/>
            <a:chExt cx="5760" cy="4464"/>
          </a:xfrm>
        </p:grpSpPr>
        <p:pic>
          <p:nvPicPr>
            <p:cNvPr id="70674" name="Picture 8" descr="vietnam_admin92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44"/>
              <a:ext cx="5760" cy="4464"/>
            </a:xfrm>
            <a:prstGeom prst="rect">
              <a:avLst/>
            </a:prstGeom>
            <a:noFill/>
            <a:ln w="57150">
              <a:noFill/>
            </a:ln>
          </p:spPr>
        </p:pic>
        <p:sp>
          <p:nvSpPr>
            <p:cNvPr id="70675" name="Text Box 9"/>
            <p:cNvSpPr txBox="1"/>
            <p:nvPr/>
          </p:nvSpPr>
          <p:spPr>
            <a:xfrm>
              <a:off x="2304" y="816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Ninh Bình</a:t>
              </a:r>
            </a:p>
          </p:txBody>
        </p:sp>
        <p:sp>
          <p:nvSpPr>
            <p:cNvPr id="70676" name="Text Box 10"/>
            <p:cNvSpPr txBox="1"/>
            <p:nvPr/>
          </p:nvSpPr>
          <p:spPr>
            <a:xfrm>
              <a:off x="3120" y="720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Thái Bình</a:t>
              </a:r>
            </a:p>
          </p:txBody>
        </p:sp>
        <p:sp>
          <p:nvSpPr>
            <p:cNvPr id="70677" name="Text Box 11"/>
            <p:cNvSpPr txBox="1"/>
            <p:nvPr/>
          </p:nvSpPr>
          <p:spPr>
            <a:xfrm>
              <a:off x="2976" y="576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Hà Nội</a:t>
              </a:r>
            </a:p>
          </p:txBody>
        </p:sp>
        <p:sp>
          <p:nvSpPr>
            <p:cNvPr id="70678" name="Text Box 12"/>
            <p:cNvSpPr txBox="1"/>
            <p:nvPr/>
          </p:nvSpPr>
          <p:spPr>
            <a:xfrm>
              <a:off x="2592" y="1200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Vinh</a:t>
              </a:r>
            </a:p>
          </p:txBody>
        </p:sp>
        <p:sp>
          <p:nvSpPr>
            <p:cNvPr id="70679" name="Text Box 13"/>
            <p:cNvSpPr txBox="1"/>
            <p:nvPr/>
          </p:nvSpPr>
          <p:spPr>
            <a:xfrm>
              <a:off x="2928" y="1488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Quảng Bình</a:t>
              </a:r>
            </a:p>
          </p:txBody>
        </p:sp>
        <p:sp>
          <p:nvSpPr>
            <p:cNvPr id="70680" name="Text Box 14"/>
            <p:cNvSpPr txBox="1"/>
            <p:nvPr/>
          </p:nvSpPr>
          <p:spPr>
            <a:xfrm>
              <a:off x="2352" y="1056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Nghệ An</a:t>
              </a:r>
            </a:p>
          </p:txBody>
        </p:sp>
        <p:sp>
          <p:nvSpPr>
            <p:cNvPr id="70681" name="Text Box 15"/>
            <p:cNvSpPr txBox="1"/>
            <p:nvPr/>
          </p:nvSpPr>
          <p:spPr>
            <a:xfrm>
              <a:off x="3456" y="1824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Huế</a:t>
              </a:r>
            </a:p>
          </p:txBody>
        </p:sp>
        <p:sp>
          <p:nvSpPr>
            <p:cNvPr id="70682" name="Text Box 16"/>
            <p:cNvSpPr txBox="1"/>
            <p:nvPr/>
          </p:nvSpPr>
          <p:spPr>
            <a:xfrm>
              <a:off x="3696" y="2016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Đà Nẵng</a:t>
              </a:r>
            </a:p>
          </p:txBody>
        </p:sp>
        <p:sp>
          <p:nvSpPr>
            <p:cNvPr id="70683" name="Text Box 17"/>
            <p:cNvSpPr txBox="1"/>
            <p:nvPr/>
          </p:nvSpPr>
          <p:spPr>
            <a:xfrm>
              <a:off x="3792" y="2208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Quảng Ngãi</a:t>
              </a:r>
            </a:p>
          </p:txBody>
        </p:sp>
        <p:sp>
          <p:nvSpPr>
            <p:cNvPr id="70684" name="Text Box 18"/>
            <p:cNvSpPr txBox="1"/>
            <p:nvPr/>
          </p:nvSpPr>
          <p:spPr>
            <a:xfrm>
              <a:off x="3840" y="2544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Gia Lai</a:t>
              </a:r>
            </a:p>
          </p:txBody>
        </p:sp>
        <p:sp>
          <p:nvSpPr>
            <p:cNvPr id="70685" name="Text Box 19"/>
            <p:cNvSpPr txBox="1"/>
            <p:nvPr/>
          </p:nvSpPr>
          <p:spPr>
            <a:xfrm>
              <a:off x="3792" y="2880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Buôn Mê Thuột</a:t>
              </a:r>
            </a:p>
          </p:txBody>
        </p:sp>
        <p:sp>
          <p:nvSpPr>
            <p:cNvPr id="70686" name="Text Box 20"/>
            <p:cNvSpPr txBox="1"/>
            <p:nvPr/>
          </p:nvSpPr>
          <p:spPr>
            <a:xfrm>
              <a:off x="3696" y="3312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BìnhThuận</a:t>
              </a:r>
            </a:p>
          </p:txBody>
        </p:sp>
        <p:sp>
          <p:nvSpPr>
            <p:cNvPr id="70687" name="Text Box 21"/>
            <p:cNvSpPr txBox="1"/>
            <p:nvPr/>
          </p:nvSpPr>
          <p:spPr>
            <a:xfrm>
              <a:off x="3216" y="3120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Sông Bé</a:t>
              </a:r>
            </a:p>
          </p:txBody>
        </p:sp>
        <p:sp>
          <p:nvSpPr>
            <p:cNvPr id="70688" name="Text Box 22"/>
            <p:cNvSpPr txBox="1"/>
            <p:nvPr/>
          </p:nvSpPr>
          <p:spPr>
            <a:xfrm>
              <a:off x="3168" y="3312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Đồng Nai</a:t>
              </a:r>
            </a:p>
          </p:txBody>
        </p:sp>
        <p:sp>
          <p:nvSpPr>
            <p:cNvPr id="70689" name="Text Box 23"/>
            <p:cNvSpPr txBox="1"/>
            <p:nvPr/>
          </p:nvSpPr>
          <p:spPr>
            <a:xfrm>
              <a:off x="2544" y="3840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Cà Mau</a:t>
              </a:r>
            </a:p>
          </p:txBody>
        </p:sp>
        <p:sp>
          <p:nvSpPr>
            <p:cNvPr id="70690" name="Text Box 24"/>
            <p:cNvSpPr txBox="1"/>
            <p:nvPr/>
          </p:nvSpPr>
          <p:spPr>
            <a:xfrm>
              <a:off x="2352" y="3504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Long Xuyên</a:t>
              </a:r>
            </a:p>
          </p:txBody>
        </p:sp>
        <p:sp>
          <p:nvSpPr>
            <p:cNvPr id="70691" name="Text Box 25"/>
            <p:cNvSpPr txBox="1"/>
            <p:nvPr/>
          </p:nvSpPr>
          <p:spPr>
            <a:xfrm>
              <a:off x="3360" y="3552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Vũng Tàu</a:t>
              </a:r>
            </a:p>
          </p:txBody>
        </p:sp>
        <p:sp>
          <p:nvSpPr>
            <p:cNvPr id="70692" name="Text Box 26"/>
            <p:cNvSpPr txBox="1"/>
            <p:nvPr/>
          </p:nvSpPr>
          <p:spPr>
            <a:xfrm>
              <a:off x="1392" y="240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Lai Châu</a:t>
              </a:r>
            </a:p>
          </p:txBody>
        </p:sp>
        <p:sp>
          <p:nvSpPr>
            <p:cNvPr id="70693" name="Text Box 27"/>
            <p:cNvSpPr txBox="1"/>
            <p:nvPr/>
          </p:nvSpPr>
          <p:spPr>
            <a:xfrm>
              <a:off x="2400" y="96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Hà Giang</a:t>
              </a:r>
            </a:p>
          </p:txBody>
        </p:sp>
        <p:sp>
          <p:nvSpPr>
            <p:cNvPr id="70694" name="Text Box 28"/>
            <p:cNvSpPr txBox="1"/>
            <p:nvPr/>
          </p:nvSpPr>
          <p:spPr>
            <a:xfrm>
              <a:off x="2448" y="288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Tuyên Quang</a:t>
              </a:r>
            </a:p>
          </p:txBody>
        </p:sp>
        <p:sp>
          <p:nvSpPr>
            <p:cNvPr id="70695" name="Text Box 29"/>
            <p:cNvSpPr txBox="1"/>
            <p:nvPr/>
          </p:nvSpPr>
          <p:spPr>
            <a:xfrm>
              <a:off x="1824" y="480"/>
              <a:ext cx="96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>
                  <a:latin typeface="Arial" panose="020B0604020202020204" pitchFamily="34" charset="0"/>
                </a:rPr>
                <a:t>Sơn La</a:t>
              </a:r>
            </a:p>
          </p:txBody>
        </p:sp>
      </p:grpSp>
      <p:sp>
        <p:nvSpPr>
          <p:cNvPr id="19486" name="AutoShape 30"/>
          <p:cNvSpPr>
            <a:spLocks noChangeArrowheads="1"/>
          </p:cNvSpPr>
          <p:nvPr/>
        </p:nvSpPr>
        <p:spPr bwMode="auto">
          <a:xfrm>
            <a:off x="8001000" y="1219200"/>
            <a:ext cx="400050" cy="203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lIns="143689" tIns="71844" rIns="143689" bIns="7184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87" name="Oval 31"/>
          <p:cNvSpPr/>
          <p:nvPr/>
        </p:nvSpPr>
        <p:spPr>
          <a:xfrm>
            <a:off x="8001000" y="1930400"/>
            <a:ext cx="266700" cy="203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143689" tIns="71844" rIns="143689" bIns="71844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0666" name="Text Box 32"/>
          <p:cNvSpPr txBox="1"/>
          <p:nvPr/>
        </p:nvSpPr>
        <p:spPr>
          <a:xfrm>
            <a:off x="4667250" y="8432800"/>
            <a:ext cx="9201150" cy="422275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BẢN ĐỒ TỰ NHIÊN VIỆT NAM</a:t>
            </a:r>
          </a:p>
        </p:txBody>
      </p:sp>
      <p:sp>
        <p:nvSpPr>
          <p:cNvPr id="70667" name="Text Box 33"/>
          <p:cNvSpPr txBox="1"/>
          <p:nvPr/>
        </p:nvSpPr>
        <p:spPr>
          <a:xfrm>
            <a:off x="5334000" y="406400"/>
            <a:ext cx="2000250" cy="484188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latin typeface="Arial" panose="020B0604020202020204" pitchFamily="34" charset="0"/>
              </a:rPr>
              <a:t>Lào Cai</a:t>
            </a:r>
          </a:p>
        </p:txBody>
      </p:sp>
      <p:sp>
        <p:nvSpPr>
          <p:cNvPr id="19490" name="AutoShape 34"/>
          <p:cNvSpPr/>
          <p:nvPr/>
        </p:nvSpPr>
        <p:spPr>
          <a:xfrm flipH="1">
            <a:off x="8134350" y="1422400"/>
            <a:ext cx="133350" cy="406400"/>
          </a:xfrm>
          <a:prstGeom prst="upArrow">
            <a:avLst>
              <a:gd name="adj1" fmla="val 50000"/>
              <a:gd name="adj2" fmla="val 100007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143689" tIns="71844" rIns="143689" bIns="71844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0669" name="AutoShape 35"/>
          <p:cNvSpPr/>
          <p:nvPr/>
        </p:nvSpPr>
        <p:spPr>
          <a:xfrm rot="10219902">
            <a:off x="2533650" y="2868613"/>
            <a:ext cx="4129088" cy="623887"/>
          </a:xfrm>
          <a:prstGeom prst="wedgeRectCallout">
            <a:avLst>
              <a:gd name="adj1" fmla="val -88088"/>
              <a:gd name="adj2" fmla="val 107926"/>
            </a:avLst>
          </a:prstGeom>
          <a:solidFill>
            <a:srgbClr val="FFCC00">
              <a:alpha val="70195"/>
            </a:srgbClr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143689" tIns="71844" rIns="143689" bIns="71844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92" name="Text Box 36"/>
          <p:cNvSpPr txBox="1"/>
          <p:nvPr/>
        </p:nvSpPr>
        <p:spPr>
          <a:xfrm rot="-895179">
            <a:off x="2922588" y="2930525"/>
            <a:ext cx="3940175" cy="422275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Hoa Lư (Ninh Bình )</a:t>
            </a:r>
          </a:p>
        </p:txBody>
      </p:sp>
      <p:sp>
        <p:nvSpPr>
          <p:cNvPr id="70671" name="AutoShape 37"/>
          <p:cNvSpPr/>
          <p:nvPr/>
        </p:nvSpPr>
        <p:spPr>
          <a:xfrm rot="10219902">
            <a:off x="10137775" y="338138"/>
            <a:ext cx="3592513" cy="625475"/>
          </a:xfrm>
          <a:prstGeom prst="wedgeRectCallout">
            <a:avLst>
              <a:gd name="adj1" fmla="val 97528"/>
              <a:gd name="adj2" fmla="val -25167"/>
            </a:avLst>
          </a:prstGeom>
          <a:solidFill>
            <a:srgbClr val="FFCC00">
              <a:alpha val="70195"/>
            </a:srgbClr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143689" tIns="71844" rIns="143689" bIns="71844"/>
          <a:lstStyle/>
          <a:p>
            <a:pPr algn="ctr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0672" name="Text Box 38"/>
          <p:cNvSpPr txBox="1"/>
          <p:nvPr/>
        </p:nvSpPr>
        <p:spPr>
          <a:xfrm rot="-430527">
            <a:off x="10668000" y="642938"/>
            <a:ext cx="1333500" cy="422275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95" name="Text Box 39"/>
          <p:cNvSpPr txBox="1"/>
          <p:nvPr/>
        </p:nvSpPr>
        <p:spPr>
          <a:xfrm rot="-713319">
            <a:off x="10134600" y="439738"/>
            <a:ext cx="3592513" cy="422275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Đại La ( Hà Nội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3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 animBg="1"/>
      <p:bldP spid="19490" grpId="0" animBg="1"/>
      <p:bldP spid="70669" grpId="0" animBg="1"/>
      <p:bldP spid="19492" grpId="0"/>
      <p:bldP spid="70671" grpId="0" animBg="1"/>
      <p:bldP spid="19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913" y="6510338"/>
            <a:ext cx="3767137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50" y="3440113"/>
            <a:ext cx="4052888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0"/>
            <a:ext cx="16002000" cy="101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0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9050"/>
            <a:ext cx="7981950" cy="910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8039100" y="8652510"/>
            <a:ext cx="3192145" cy="491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19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050"/>
            <a:ext cx="8001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76200" y="8686800"/>
            <a:ext cx="4191000" cy="491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600" y="6400800"/>
            <a:ext cx="288925" cy="220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4088" y="4776788"/>
            <a:ext cx="428625" cy="31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" y="8610600"/>
            <a:ext cx="4081145" cy="635635"/>
          </a:xfrm>
          <a:prstGeom prst="rect">
            <a:avLst/>
          </a:prstGeom>
          <a:noFill/>
          <a:ln w="9525">
            <a:noFill/>
          </a:ln>
        </p:spPr>
        <p:txBody>
          <a:bodyPr wrap="none" lIns="143689" tIns="71844" rIns="143689" bIns="71844">
            <a:sp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Hoa Lư – Ninh Bình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7200" y="8614093"/>
            <a:ext cx="3359150" cy="635635"/>
          </a:xfrm>
          <a:prstGeom prst="rect">
            <a:avLst/>
          </a:prstGeom>
          <a:noFill/>
          <a:ln w="9525">
            <a:noFill/>
          </a:ln>
        </p:spPr>
        <p:txBody>
          <a:bodyPr wrap="none" lIns="143689" tIns="71844" rIns="143689" bIns="71844">
            <a:spAutoFit/>
          </a:bodyPr>
          <a:lstStyle/>
          <a:p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</a:rPr>
              <a:t>Đại La – Hà Nội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52600"/>
            <a:ext cx="14057630" cy="6783705"/>
          </a:xfrm>
          <a:ln/>
        </p:spPr>
      </p:pic>
      <p:sp>
        <p:nvSpPr>
          <p:cNvPr id="72707" name="AutoShape 12"/>
          <p:cNvSpPr/>
          <p:nvPr/>
        </p:nvSpPr>
        <p:spPr>
          <a:xfrm>
            <a:off x="1600200" y="5715000"/>
            <a:ext cx="3467100" cy="1236980"/>
          </a:xfrm>
          <a:prstGeom prst="wedgeRoundRectCallout">
            <a:avLst>
              <a:gd name="adj1" fmla="val 117704"/>
              <a:gd name="adj2" fmla="val -10417"/>
              <a:gd name="adj3" fmla="val 16667"/>
            </a:avLst>
          </a:prstGeom>
          <a:solidFill>
            <a:srgbClr val="0000FF"/>
          </a:solidFill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45413" tIns="72705" rIns="145413" bIns="72705"/>
          <a:lstStyle/>
          <a:p>
            <a:pPr algn="ctr" defTabSz="1452880"/>
            <a:r>
              <a:rPr lang="en-US" altLang="en-US" sz="2900" b="1" dirty="0">
                <a:solidFill>
                  <a:srgbClr val="FFFF00"/>
                </a:solidFill>
                <a:latin typeface="Arial" panose="020B0604020202020204" pitchFamily="34" charset="0"/>
              </a:rPr>
              <a:t>HOA LƯ      (NINH BÌNH)</a:t>
            </a:r>
          </a:p>
        </p:txBody>
      </p:sp>
      <p:sp>
        <p:nvSpPr>
          <p:cNvPr id="205837" name="AutoShape 13"/>
          <p:cNvSpPr/>
          <p:nvPr/>
        </p:nvSpPr>
        <p:spPr>
          <a:xfrm>
            <a:off x="9296400" y="2438400"/>
            <a:ext cx="3465195" cy="1486535"/>
          </a:xfrm>
          <a:prstGeom prst="wedgeEllipseCallout">
            <a:avLst>
              <a:gd name="adj1" fmla="val -129245"/>
              <a:gd name="adj2" fmla="val 60245"/>
            </a:avLst>
          </a:prstGeom>
          <a:solidFill>
            <a:srgbClr val="00CC99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45413" tIns="72705" rIns="145413" bIns="72705"/>
          <a:lstStyle/>
          <a:p>
            <a:pPr algn="ctr" defTabSz="1452880"/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ĐẠI LA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2709" name="Line 14"/>
          <p:cNvSpPr/>
          <p:nvPr/>
        </p:nvSpPr>
        <p:spPr>
          <a:xfrm flipH="1" flipV="1">
            <a:off x="16078200" y="2768600"/>
            <a:ext cx="1330325" cy="71596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triangle" w="med" len="med"/>
            <a:tailEnd type="stealth" w="med" len="med"/>
          </a:ln>
        </p:spPr>
      </p:sp>
      <p:sp>
        <p:nvSpPr>
          <p:cNvPr id="72710" name="Oval 15"/>
          <p:cNvSpPr/>
          <p:nvPr/>
        </p:nvSpPr>
        <p:spPr>
          <a:xfrm flipH="1">
            <a:off x="7267575" y="5881370"/>
            <a:ext cx="400050" cy="364490"/>
          </a:xfrm>
          <a:prstGeom prst="ellipse">
            <a:avLst/>
          </a:prstGeom>
          <a:solidFill>
            <a:srgbClr val="FF3300"/>
          </a:solidFill>
          <a:ln w="9525">
            <a:noFill/>
          </a:ln>
        </p:spPr>
        <p:txBody>
          <a:bodyPr wrap="none" lIns="145413" tIns="72705" rIns="145413" bIns="72705" anchor="ctr" anchorCtr="0"/>
          <a:lstStyle/>
          <a:p>
            <a:pPr algn="ctr" defTabSz="1452880"/>
            <a:endParaRPr lang="vi-VN" altLang="en-US" sz="29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2714" name="Text Box 34"/>
          <p:cNvSpPr txBox="1"/>
          <p:nvPr/>
        </p:nvSpPr>
        <p:spPr>
          <a:xfrm>
            <a:off x="1524000" y="914400"/>
            <a:ext cx="11693525" cy="629285"/>
          </a:xfrm>
          <a:prstGeom prst="rect">
            <a:avLst/>
          </a:prstGeom>
          <a:noFill/>
          <a:ln w="19050">
            <a:noFill/>
          </a:ln>
        </p:spPr>
        <p:txBody>
          <a:bodyPr lIns="137160" tIns="68580" rIns="137160" bIns="68580">
            <a:spAutoFit/>
          </a:bodyPr>
          <a:lstStyle/>
          <a:p>
            <a:pPr defTabSz="1452880"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</a:rPr>
              <a:t>Em hãy chỉ vị trí thành Đại La Lúc Bấy giờ</a:t>
            </a:r>
            <a:r>
              <a:rPr lang="vi-VN" altLang="en-US" sz="3200" dirty="0">
                <a:solidFill>
                  <a:srgbClr val="002060"/>
                </a:solidFill>
                <a:latin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ldLvl="0" animBg="1"/>
      <p:bldP spid="72707" grpId="1" animBg="1"/>
      <p:bldP spid="205837" grpId="0" bldLvl="0" animBg="1"/>
      <p:bldP spid="72714" grpId="0"/>
      <p:bldP spid="727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458913" y="2216150"/>
            <a:ext cx="356393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1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458913" y="3113088"/>
            <a:ext cx="3563937" cy="148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4800600" y="2838450"/>
            <a:ext cx="6646863" cy="1427163"/>
          </a:xfrm>
        </p:spPr>
        <p:txBody>
          <a:bodyPr spcFirstLastPara="1" vert="horz" wrap="square" lIns="159994" tIns="159994" rIns="159994" bIns="159994" numCol="1" anchor="t" anchorCtr="0" compatLnSpc="1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2</a:t>
            </a:r>
            <a:endParaRPr lang="zh-CN" altLang="x-none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5" name="Google Shape;214;p32"/>
          <p:cNvSpPr txBox="1">
            <a:spLocks noGrp="1"/>
          </p:cNvSpPr>
          <p:nvPr>
            <p:ph type="title"/>
          </p:nvPr>
        </p:nvSpPr>
        <p:spPr>
          <a:xfrm>
            <a:off x="3252788" y="4597400"/>
            <a:ext cx="9372600" cy="1427163"/>
          </a:xfrm>
        </p:spPr>
        <p:txBody>
          <a:bodyPr spcFirstLastPara="1" vert="horz" wrap="square" lIns="159994" tIns="159994" rIns="159994" bIns="159994" numCol="1" anchor="t" anchorCtr="0" compatLnSpc="1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sz="49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</a:t>
            </a:r>
            <a:r>
              <a:rPr sz="49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sz="49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Lý dời đô ra Thăng Long </a:t>
            </a:r>
            <a:endParaRPr lang="zh-CN" altLang="x-none" sz="4900" b="1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0" name="Table 75779"/>
          <p:cNvGraphicFramePr/>
          <p:nvPr/>
        </p:nvGraphicFramePr>
        <p:xfrm>
          <a:off x="1219200" y="3657600"/>
          <a:ext cx="14033500" cy="4565650"/>
        </p:xfrm>
        <a:graphic>
          <a:graphicData uri="http://schemas.openxmlformats.org/drawingml/2006/table">
            <a:tbl>
              <a:tblPr/>
              <a:tblGrid>
                <a:gridCol w="3503613"/>
                <a:gridCol w="5851525"/>
                <a:gridCol w="4678362"/>
              </a:tblGrid>
              <a:tr h="9064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 đất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Lư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6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La</a:t>
                      </a:r>
                      <a:endParaRPr lang="en-US" sz="36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7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1437005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 địa lí</a:t>
                      </a:r>
                      <a:endParaRPr lang="en-US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31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hình địa thế</a:t>
                      </a:r>
                      <a:endParaRPr lang="en-US" alt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17550" lvl="1" indent="-260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437005" lvl="2" indent="-52260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2154555" lvl="3" indent="-78295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873375" lvl="4" indent="-10445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5" marR="91435" marT="45713" marB="45713" anchor="ctr">
                    <a:lnL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 Box 23"/>
          <p:cNvSpPr txBox="1"/>
          <p:nvPr/>
        </p:nvSpPr>
        <p:spPr>
          <a:xfrm>
            <a:off x="11271250" y="5105400"/>
            <a:ext cx="35052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Nằm ở trung tâm đất nước</a:t>
            </a:r>
          </a:p>
        </p:txBody>
      </p:sp>
      <p:sp>
        <p:nvSpPr>
          <p:cNvPr id="29" name="Text Box 24"/>
          <p:cNvSpPr txBox="1"/>
          <p:nvPr/>
        </p:nvSpPr>
        <p:spPr>
          <a:xfrm>
            <a:off x="5334000" y="5029200"/>
            <a:ext cx="47244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Không nằm ở trung tâm đất nước</a:t>
            </a:r>
          </a:p>
        </p:txBody>
      </p:sp>
      <p:sp>
        <p:nvSpPr>
          <p:cNvPr id="30" name="Text Box 25"/>
          <p:cNvSpPr txBox="1"/>
          <p:nvPr/>
        </p:nvSpPr>
        <p:spPr>
          <a:xfrm>
            <a:off x="5562283" y="6705600"/>
            <a:ext cx="433228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Rừng núi hiểm trở, chật hẹp.</a:t>
            </a:r>
          </a:p>
        </p:txBody>
      </p:sp>
      <p:sp>
        <p:nvSpPr>
          <p:cNvPr id="31" name="Text Box 26"/>
          <p:cNvSpPr txBox="1"/>
          <p:nvPr/>
        </p:nvSpPr>
        <p:spPr>
          <a:xfrm>
            <a:off x="11277600" y="6781800"/>
            <a:ext cx="36449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Đồng bằng rộng lớn, màu mỡ</a:t>
            </a:r>
          </a:p>
        </p:txBody>
      </p:sp>
      <p:sp>
        <p:nvSpPr>
          <p:cNvPr id="34" name="Rectangle 3"/>
          <p:cNvSpPr/>
          <p:nvPr/>
        </p:nvSpPr>
        <p:spPr>
          <a:xfrm>
            <a:off x="1295400" y="1905000"/>
            <a:ext cx="134289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so sánh vị trí địa lí v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địa hình địa thế của vùng đất  Hoa Lư v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La theo bảng sau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9600" y="533400"/>
            <a:ext cx="9201150" cy="721995"/>
          </a:xfrm>
          <a:prstGeom prst="homePlate">
            <a:avLst/>
          </a:prstGeom>
          <a:solidFill>
            <a:srgbClr val="FEC9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Nhà Lý rời đô ra Thăng Long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5" grpId="0" bldLvl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596390"/>
            <a:ext cx="11198860" cy="6188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8" name="Rectangle 5"/>
          <p:cNvSpPr/>
          <p:nvPr/>
        </p:nvSpPr>
        <p:spPr>
          <a:xfrm>
            <a:off x="4800600" y="8125778"/>
            <a:ext cx="6400800" cy="52197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 eaLnBrk="1" hangingPunct="1">
              <a:buNone/>
            </a:pPr>
            <a:r>
              <a:rPr lang="en-US" alt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Chiếu dời đô ( trưng b</a:t>
            </a:r>
            <a:r>
              <a:rPr lang="en-US" alt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y ở Đền Đô )</a:t>
            </a:r>
            <a:endParaRPr lang="en-US" altLang="en-US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609600" y="533400"/>
            <a:ext cx="9201150" cy="721995"/>
          </a:xfrm>
          <a:prstGeom prst="homePlate">
            <a:avLst/>
          </a:prstGeom>
          <a:solidFill>
            <a:srgbClr val="FEC9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Nhà Lý rời đô ra Thăng Long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  <p:bldLst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1"/>
          <p:cNvGrpSpPr/>
          <p:nvPr/>
        </p:nvGrpSpPr>
        <p:grpSpPr>
          <a:xfrm>
            <a:off x="381000" y="1219200"/>
            <a:ext cx="15144750" cy="7018338"/>
            <a:chOff x="400050" y="1371600"/>
            <a:chExt cx="15144750" cy="7391400"/>
          </a:xfrm>
        </p:grpSpPr>
        <p:pic>
          <p:nvPicPr>
            <p:cNvPr id="79875" name="Picture 10" descr="hinh nen bai ho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050" y="1371600"/>
              <a:ext cx="15144750" cy="73914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24000" y="2281105"/>
              <a:ext cx="13258800" cy="57596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43689" tIns="71844" rIns="143689" bIns="71844" anchor="ctr">
              <a:spAutoFit/>
            </a:bodyPr>
            <a:lstStyle/>
            <a:p>
              <a:pPr algn="ctr">
                <a:buNone/>
              </a:pPr>
              <a:r>
                <a:rPr lang="en-US" altLang="en-US" sz="4800" b="1" dirty="0">
                  <a:solidFill>
                    <a:srgbClr val="FF0000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 DỜI ĐÔ</a:t>
              </a:r>
            </a:p>
            <a:p>
              <a:pPr algn="just">
                <a:lnSpc>
                  <a:spcPct val="110000"/>
                </a:lnSpc>
                <a:buNone/>
              </a:pP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Chỉ vì muốn đóng đô ở trung tâm mưu toan nghiệp lớn, tính kế muôn đời cho con cháu, trên vâng mệnh trời, dưới theo ý dân, nếu thấy thuận tiện thì thay đổi. Cho nên vận nước lâu d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i, phong tục phồn thịnh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Huống chi, Đại La nằm ở giữa trung tâm trời đất, được cái thế rồng cuộn hổ ngồi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……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Địa thế rộng 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bằng, đất đai cao m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thoáng. Dân cư khỏi chịu cảnh khốn khổ, ngập lụt, muôn vật rất mực phong phú, tốt tươi. Xem khắp đất Việt ta, chỉ nơi n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l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thắng địa. Thật l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chốn hội tụ trọng yếu của bốn phương đất nước. Cũng l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nơi kinh đô bậc nhất của đế vương muôn đời.</a:t>
              </a:r>
              <a:endPara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/>
          <p:nvPr/>
        </p:nvSpPr>
        <p:spPr>
          <a:xfrm>
            <a:off x="1090930" y="6629400"/>
            <a:ext cx="13751560" cy="1981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Theo truyền thuyết, khi thuyền vua tạm đỗ dưới th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 Đại La, có rồng v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hiện lên chỗ thuyền ngự, vì thế vua đổi tên Đại La l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 Long,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l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rồng bay lên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066800"/>
            <a:ext cx="12489727" cy="4931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/>
          <p:nvPr/>
        </p:nvSpPr>
        <p:spPr>
          <a:xfrm>
            <a:off x="1524000" y="1828800"/>
            <a:ext cx="13387388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1010 : Lý Thái Tổ dời đô về Đại La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Thăng Long.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4"/>
          <p:cNvSpPr/>
          <p:nvPr/>
        </p:nvSpPr>
        <p:spPr>
          <a:xfrm>
            <a:off x="1524000" y="2819400"/>
            <a:ext cx="13762038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1397 : Hồ Quý Ly đổi tên 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Đông Đô.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1524000" y="3962400"/>
            <a:ext cx="12679363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1407 : 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 Đông Quan.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1524000" y="4648200"/>
            <a:ext cx="11201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1428 : Lê Lợi đổi tên 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Đông Kinh.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18"/>
          <p:cNvSpPr/>
          <p:nvPr/>
        </p:nvSpPr>
        <p:spPr>
          <a:xfrm>
            <a:off x="1447800" y="5638800"/>
            <a:ext cx="142494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1888 : Tổng thống Pháp ra sắc lệnh th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lập th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phố 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19"/>
          <p:cNvSpPr/>
          <p:nvPr/>
        </p:nvSpPr>
        <p:spPr>
          <a:xfrm>
            <a:off x="1371600" y="6705600"/>
            <a:ext cx="13996988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1946 :Quốc hội xác định 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nước Việt Nam dân chủ cộng hòa.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976" name="Rectangle 1"/>
          <p:cNvSpPr/>
          <p:nvPr/>
        </p:nvSpPr>
        <p:spPr>
          <a:xfrm>
            <a:off x="1676400" y="1143000"/>
            <a:ext cx="93456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  Thăng Long còn có tên gọi 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khác 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chungvui.files.wordpress.com/2010/09/hoang_thanh_thang_long.jpg?w=300&amp;h=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7693025" cy="4952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4" descr="Hoang Thanh Thang L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295" y="8255"/>
            <a:ext cx="8308340" cy="4944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0" name="Picture 6" descr="Thang Long Ha N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7643813" cy="426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1" name="Picture 10" descr="http://files.myopera.com/rdandelion/blog/100801122129-413-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4953000"/>
            <a:ext cx="8397875" cy="416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2" name="TextBox 5"/>
          <p:cNvSpPr txBox="1"/>
          <p:nvPr/>
        </p:nvSpPr>
        <p:spPr>
          <a:xfrm>
            <a:off x="5257483" y="4571683"/>
            <a:ext cx="4876800" cy="6318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lIns="137160" tIns="68580" rIns="137160" bIns="6858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Thăng Long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Text Box 31"/>
          <p:cNvSpPr txBox="1"/>
          <p:nvPr/>
        </p:nvSpPr>
        <p:spPr>
          <a:xfrm>
            <a:off x="1190625" y="2565400"/>
            <a:ext cx="11201400" cy="414020"/>
          </a:xfrm>
          <a:prstGeom prst="rect">
            <a:avLst/>
          </a:prstGeom>
          <a:noFill/>
          <a:ln w="19050">
            <a:noFill/>
          </a:ln>
        </p:spPr>
        <p:txBody>
          <a:bodyPr lIns="137160" tIns="68580" rIns="137160" bIns="68580">
            <a:spAutoFit/>
          </a:bodyPr>
          <a:lstStyle/>
          <a:p>
            <a:pPr defTabSz="1452880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72713" name="Text Box 32"/>
          <p:cNvSpPr txBox="1"/>
          <p:nvPr/>
        </p:nvSpPr>
        <p:spPr>
          <a:xfrm>
            <a:off x="2051050" y="2641600"/>
            <a:ext cx="10955338" cy="414020"/>
          </a:xfrm>
          <a:prstGeom prst="rect">
            <a:avLst/>
          </a:prstGeom>
          <a:noFill/>
          <a:ln w="19050">
            <a:noFill/>
          </a:ln>
        </p:spPr>
        <p:txBody>
          <a:bodyPr lIns="137160" tIns="68580" rIns="137160" bIns="68580">
            <a:spAutoFit/>
          </a:bodyPr>
          <a:lstStyle/>
          <a:p>
            <a:pPr defTabSz="1452880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72715" name="Text Box 4"/>
          <p:cNvSpPr txBox="1"/>
          <p:nvPr/>
        </p:nvSpPr>
        <p:spPr>
          <a:xfrm>
            <a:off x="2362200" y="2286000"/>
            <a:ext cx="11201400" cy="698500"/>
          </a:xfrm>
          <a:prstGeom prst="rect">
            <a:avLst/>
          </a:prstGeom>
          <a:noFill/>
          <a:ln w="9525">
            <a:noFill/>
          </a:ln>
        </p:spPr>
        <p:txBody>
          <a:bodyPr lIns="145413" tIns="72705" rIns="145413" bIns="72705">
            <a:spAutoFit/>
          </a:bodyPr>
          <a:lstStyle/>
          <a:p>
            <a:pPr algn="ctr" defTabSz="145288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Nhà Lý dời đô ra Thăng Long</a:t>
            </a:r>
          </a:p>
        </p:txBody>
      </p:sp>
      <p:sp>
        <p:nvSpPr>
          <p:cNvPr id="72716" name="Rectangle 18"/>
          <p:cNvSpPr/>
          <p:nvPr/>
        </p:nvSpPr>
        <p:spPr>
          <a:xfrm>
            <a:off x="685800" y="990600"/>
            <a:ext cx="14131925" cy="1219200"/>
          </a:xfrm>
          <a:prstGeom prst="rect">
            <a:avLst/>
          </a:prstGeom>
          <a:noFill/>
          <a:ln w="9525">
            <a:noFill/>
          </a:ln>
        </p:spPr>
        <p:txBody>
          <a:bodyPr lIns="145413" tIns="72705" rIns="145413" bIns="72705"/>
          <a:lstStyle/>
          <a:p>
            <a:pPr marL="539750" indent="-539750" algn="ctr" defTabSz="1452880">
              <a:spcBef>
                <a:spcPct val="2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Thứ 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...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ngày 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...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tháng 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...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năm 20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39750" indent="-539750" algn="ctr" defTabSz="1452880">
              <a:spcBef>
                <a:spcPct val="2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Lịch sử</a:t>
            </a:r>
          </a:p>
        </p:txBody>
      </p:sp>
      <p:pic>
        <p:nvPicPr>
          <p:cNvPr id="2" name="Picture 1" descr="p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5867400"/>
            <a:ext cx="4716780" cy="3002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t so hien vat cua kinh do Thang Long thoi Ly"/>
          <p:cNvPicPr>
            <a:picLocks noGrp="1" noChangeAspect="1"/>
          </p:cNvPicPr>
          <p:nvPr>
            <p:ph idx="4294967295"/>
          </p:nvPr>
        </p:nvPicPr>
        <p:blipFill>
          <a:blip r:embed="rId4">
            <a:lum bright="-17999" contrast="60000"/>
          </a:blip>
          <a:srcRect l="51979" r="1297" b="3804"/>
          <a:stretch>
            <a:fillRect/>
          </a:stretch>
        </p:blipFill>
        <p:spPr>
          <a:xfrm>
            <a:off x="8382000" y="838200"/>
            <a:ext cx="5935345" cy="7289800"/>
          </a:xfrm>
          <a:prstGeom prst="rect">
            <a:avLst/>
          </a:prstGeom>
          <a:noFill/>
          <a:ln w="76200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7042" name="Picture 2" descr="Mot so hien vat cua kinh do Thang Long thoi Ly"/>
          <p:cNvPicPr>
            <a:picLocks noChangeAspect="1"/>
          </p:cNvPicPr>
          <p:nvPr/>
        </p:nvPicPr>
        <p:blipFill>
          <a:blip r:embed="rId4">
            <a:lum bright="-17999" contrast="60000"/>
          </a:blip>
          <a:srcRect t="-1046" r="54582"/>
          <a:stretch>
            <a:fillRect/>
          </a:stretch>
        </p:blipFill>
        <p:spPr>
          <a:xfrm>
            <a:off x="1295400" y="838200"/>
            <a:ext cx="6477000" cy="7359650"/>
          </a:xfrm>
          <a:prstGeom prst="rect">
            <a:avLst/>
          </a:prstGeom>
          <a:noFill/>
          <a:ln w="76200" cap="flat" cmpd="sng">
            <a:solidFill>
              <a:srgbClr val="00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7043" name="Rectangle 3"/>
          <p:cNvSpPr/>
          <p:nvPr/>
        </p:nvSpPr>
        <p:spPr>
          <a:xfrm>
            <a:off x="4114800" y="8355966"/>
            <a:ext cx="8534400" cy="52197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Một số hiện vật của kinh đô Thăng Long ( thời Lý )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AutoShape 5"/>
          <p:cNvSpPr/>
          <p:nvPr/>
        </p:nvSpPr>
        <p:spPr>
          <a:xfrm>
            <a:off x="3962400" y="4200525"/>
            <a:ext cx="2612390" cy="2952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latin typeface="Arial" panose="020B0604020202020204" pitchFamily="34" charset="0"/>
              </a:rPr>
              <a:t>Lá đề chim phượng</a:t>
            </a:r>
          </a:p>
        </p:txBody>
      </p:sp>
      <p:sp>
        <p:nvSpPr>
          <p:cNvPr id="87045" name="AutoShape 6"/>
          <p:cNvSpPr/>
          <p:nvPr/>
        </p:nvSpPr>
        <p:spPr>
          <a:xfrm>
            <a:off x="1447800" y="7818755"/>
            <a:ext cx="1981200" cy="31559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latin typeface="Arial" panose="020B0604020202020204" pitchFamily="34" charset="0"/>
              </a:rPr>
              <a:t>Chim uyên ương</a:t>
            </a:r>
          </a:p>
        </p:txBody>
      </p:sp>
      <p:sp>
        <p:nvSpPr>
          <p:cNvPr id="87046" name="AutoShape 7"/>
          <p:cNvSpPr/>
          <p:nvPr/>
        </p:nvSpPr>
        <p:spPr>
          <a:xfrm>
            <a:off x="10683875" y="7666038"/>
            <a:ext cx="1447800" cy="381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2000" dirty="0">
                <a:latin typeface="Arial" panose="020B0604020202020204" pitchFamily="34" charset="0"/>
              </a:rPr>
              <a:t>Đầu rồng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492e078f_002607%20mot%20c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11430000" cy="758317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ectangle 9"/>
          <p:cNvSpPr/>
          <p:nvPr/>
        </p:nvSpPr>
        <p:spPr>
          <a:xfrm>
            <a:off x="3933825" y="8199121"/>
            <a:ext cx="8134350" cy="635635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3689" tIns="71844" rIns="143689" bIns="71844" anchor="ctr" anchorCtr="0">
            <a:spAutoFit/>
          </a:bodyPr>
          <a:lstStyle/>
          <a:p>
            <a:pPr algn="ctr">
              <a:buNone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Chùa Một Cột (Diên Hựu)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hùa Lý Triều Quốc Sư ở phố Lý Quốc Sư, quận Hoàn Kiếm, thờ quốc sư Minh Không, người đã chữa cho vua Lý Nhân Tông khỏi bệnh hóa hổ (Ảnh internet)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609600"/>
            <a:ext cx="11125200" cy="7518400"/>
          </a:xfrm>
          <a:ln w="28575">
            <a:solidFill>
              <a:srgbClr val="CC0000">
                <a:alpha val="100000"/>
              </a:srgbClr>
            </a:solidFill>
            <a:miter lim="800000"/>
            <a:headEnd/>
            <a:tailEnd/>
          </a:ln>
        </p:spPr>
      </p:pic>
      <p:sp>
        <p:nvSpPr>
          <p:cNvPr id="60421" name="Rectangle 5"/>
          <p:cNvSpPr/>
          <p:nvPr/>
        </p:nvSpPr>
        <p:spPr>
          <a:xfrm>
            <a:off x="1828800" y="8229600"/>
            <a:ext cx="12153900" cy="57404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43689" tIns="71844" rIns="143689" bIns="71844" anchor="ctr" anchorCtr="0">
            <a:spAutoFit/>
          </a:bodyPr>
          <a:lstStyle/>
          <a:p>
            <a:pPr algn="ctr"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Chùa Lý Triều Quốc Sư ( thờ quốc sư Minh Không ) 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6" name="AutoShape 11" descr="492e078f_002607%20mot%20cot"/>
          <p:cNvSpPr>
            <a:spLocks noChangeAspect="1"/>
          </p:cNvSpPr>
          <p:nvPr/>
        </p:nvSpPr>
        <p:spPr>
          <a:xfrm>
            <a:off x="3692525" y="2349500"/>
            <a:ext cx="8616950" cy="4445000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0117" name="AutoShape 13" descr="492e078f_002607%20mot%20cot"/>
          <p:cNvSpPr>
            <a:spLocks noChangeAspect="1"/>
          </p:cNvSpPr>
          <p:nvPr/>
        </p:nvSpPr>
        <p:spPr>
          <a:xfrm>
            <a:off x="3692525" y="2349500"/>
            <a:ext cx="8616950" cy="4445000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ldLvl="0" animBg="1"/>
      <p:bldP spid="60421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/>
          <p:nvPr/>
        </p:nvSpPr>
        <p:spPr>
          <a:xfrm>
            <a:off x="-1739900" y="4145598"/>
            <a:ext cx="401320" cy="697230"/>
          </a:xfrm>
          <a:prstGeom prst="rect">
            <a:avLst/>
          </a:prstGeom>
          <a:noFill/>
          <a:ln w="9525">
            <a:noFill/>
          </a:ln>
        </p:spPr>
        <p:txBody>
          <a:bodyPr wrap="none" lIns="143689" tIns="71844" rIns="143689" bIns="71844" anchor="ctr" anchorCtr="0">
            <a:spAutoFit/>
          </a:bodyPr>
          <a:lstStyle/>
          <a:p>
            <a:r>
              <a:rPr lang="en-US" altLang="en-US" dirty="0">
                <a:latin typeface=".VnTime" panose="020B7200000000000000" pitchFamily="34" charset="0"/>
              </a:rPr>
              <a:t>)</a:t>
            </a:r>
            <a:br>
              <a:rPr lang="en-US" altLang="en-US" dirty="0">
                <a:latin typeface=".VnTime" panose="020B7200000000000000" pitchFamily="34" charset="0"/>
              </a:rPr>
            </a:br>
            <a:r>
              <a:rPr lang="en-US" altLang="en-US" dirty="0">
                <a:latin typeface=".VnTime" panose="020B7200000000000000" pitchFamily="34" charset="0"/>
              </a:rPr>
              <a:t>  </a:t>
            </a:r>
          </a:p>
        </p:txBody>
      </p:sp>
      <p:sp>
        <p:nvSpPr>
          <p:cNvPr id="115718" name="Rectangle 6"/>
          <p:cNvSpPr/>
          <p:nvPr/>
        </p:nvSpPr>
        <p:spPr>
          <a:xfrm>
            <a:off x="1600200" y="7848283"/>
            <a:ext cx="13468350" cy="1005205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43689" tIns="71844" rIns="143689" bIns="71844" anchor="ctr" anchorCtr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 – Trường đại học đầu tiên ở Việt Nam được xây dựng từ thời vua Lý Thánh Tông ( 1070 )  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0" name="AutoShape 14" descr="Z"/>
          <p:cNvSpPr>
            <a:spLocks noChangeAspect="1"/>
          </p:cNvSpPr>
          <p:nvPr/>
        </p:nvSpPr>
        <p:spPr>
          <a:xfrm>
            <a:off x="5667375" y="3429000"/>
            <a:ext cx="4667250" cy="2286000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41" name="AutoShape 16" descr="Z"/>
          <p:cNvSpPr>
            <a:spLocks noChangeAspect="1"/>
          </p:cNvSpPr>
          <p:nvPr/>
        </p:nvSpPr>
        <p:spPr>
          <a:xfrm>
            <a:off x="5667375" y="3429000"/>
            <a:ext cx="4667250" cy="2286000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15730" name="Picture 18" descr="small_1301914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85800"/>
            <a:ext cx="12115800" cy="71120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 descr="&amp;t=1&amp;usg=__sGXU0ynI58Pr8LFVsknrZiiMSZ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609600"/>
            <a:ext cx="130683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8182" name="Rectangle 6"/>
          <p:cNvSpPr/>
          <p:nvPr/>
        </p:nvSpPr>
        <p:spPr>
          <a:xfrm>
            <a:off x="4038600" y="8305800"/>
            <a:ext cx="7721600" cy="57404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3689" tIns="71844" rIns="143689" bIns="71844" anchor="ctr" anchorCtr="0">
            <a:spAutoFit/>
          </a:bodyPr>
          <a:lstStyle/>
          <a:p>
            <a:pPr algn="ctr"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Đền Kim Liên ( Thăng Long Nam Trấn )  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952625" y="2662238"/>
            <a:ext cx="12268200" cy="17002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6" tIns="80009" rIns="160016" bIns="8000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Lý Thái Tổ là ông vua đầu tiên của nhà Lý. Ông cũng là người đầu tiên xây dựng kinh thành Thăng Long. </a:t>
            </a:r>
          </a:p>
        </p:txBody>
      </p:sp>
      <p:sp>
        <p:nvSpPr>
          <p:cNvPr id="18" name="Rectangle: Rounded Corners 22"/>
          <p:cNvSpPr/>
          <p:nvPr/>
        </p:nvSpPr>
        <p:spPr>
          <a:xfrm>
            <a:off x="1866900" y="4762500"/>
            <a:ext cx="12401550" cy="190023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6" tIns="80009" rIns="160016" bIns="8000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45" name="Rectangle 2"/>
          <p:cNvSpPr/>
          <p:nvPr/>
        </p:nvSpPr>
        <p:spPr>
          <a:xfrm>
            <a:off x="2266950" y="5094764"/>
            <a:ext cx="12001500" cy="1235710"/>
          </a:xfrm>
          <a:prstGeom prst="rect">
            <a:avLst/>
          </a:prstGeom>
          <a:noFill/>
          <a:ln w="9525">
            <a:noFill/>
          </a:ln>
        </p:spPr>
        <p:txBody>
          <a:bodyPr lIns="160016" tIns="80009" rIns="160016" bIns="80009" anchor="ctr" anchorCtr="0">
            <a:spAutoFit/>
          </a:bodyPr>
          <a:lstStyle/>
          <a:p>
            <a:pPr eaLnBrk="1" hangingPunct="1">
              <a:buNone/>
            </a:pPr>
            <a:r>
              <a:rPr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Thánh Tông đặt tên nước là Đại Việt. Kinh đô Thăng Long thời Lý ngày càng phồn thịnh.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5212" y="1219276"/>
            <a:ext cx="4892675" cy="886460"/>
          </a:xfrm>
          <a:prstGeom prst="rect">
            <a:avLst/>
          </a:prstGeom>
          <a:noFill/>
        </p:spPr>
        <p:txBody>
          <a:bodyPr wrap="none" lIns="160016" tIns="80009" rIns="160016" bIns="800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725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3052762"/>
            <a:ext cx="919163" cy="91916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458913" y="2216150"/>
            <a:ext cx="356393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458913" y="3113088"/>
            <a:ext cx="3563937" cy="148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4800600" y="2838450"/>
            <a:ext cx="6646863" cy="1427163"/>
          </a:xfrm>
        </p:spPr>
        <p:txBody>
          <a:bodyPr spcFirstLastPara="1" vert="horz" wrap="square" lIns="159994" tIns="159994" rIns="159994" bIns="159994" numCol="1" anchor="t" anchorCtr="0" compatLnSpc="1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3 </a:t>
            </a:r>
            <a:endParaRPr lang="zh-CN" altLang="x-none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93189" name="Google Shape;214;p32"/>
          <p:cNvSpPr>
            <a:spLocks noGrp="1"/>
          </p:cNvSpPr>
          <p:nvPr>
            <p:ph type="title"/>
          </p:nvPr>
        </p:nvSpPr>
        <p:spPr>
          <a:xfrm>
            <a:off x="4000500" y="4572000"/>
            <a:ext cx="8267700" cy="1427163"/>
          </a:xfrm>
          <a:ln/>
        </p:spPr>
        <p:txBody>
          <a:bodyPr vert="horz" wrap="square" lIns="159994" tIns="159994" rIns="159994" bIns="159994" anchor="t" anchorCtr="0"/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sz="4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Kinh th</a:t>
            </a:r>
            <a:r>
              <a:rPr sz="4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sz="49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 Thăng Long dưới thời Lý</a:t>
            </a:r>
            <a:endParaRPr lang="zh-CN" altLang="x-none" sz="49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133600"/>
            <a:ext cx="132162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đoạn: </a:t>
            </a:r>
          </a:p>
          <a:p>
            <a:pPr algn="just" eaLnBrk="1" hangingPunct="1"/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“Tại kinh th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Thăng Long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 tự 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của người dân đất Việt”, v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tranh để trả lời câu hỏi sau: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2405" y="4800600"/>
            <a:ext cx="130771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 đã xây dựng kinh th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Thăng Long như thế 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Đời sống của nhân dân ra sao?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85800" y="990600"/>
            <a:ext cx="10681335" cy="721995"/>
          </a:xfrm>
          <a:prstGeom prst="homePlate">
            <a:avLst/>
          </a:prstGeom>
          <a:solidFill>
            <a:srgbClr val="FEC9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Kinh thành Thăng Long dưới thời Lý</a:t>
            </a:r>
          </a:p>
        </p:txBody>
      </p:sp>
      <p:sp>
        <p:nvSpPr>
          <p:cNvPr id="97284" name="Rectangle 11"/>
          <p:cNvSpPr/>
          <p:nvPr/>
        </p:nvSpPr>
        <p:spPr>
          <a:xfrm>
            <a:off x="1510665" y="6248400"/>
            <a:ext cx="131197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 cho xây dựng nhiều lâu đ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cung điện, đền chùa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dân tụ họp 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đông, tạo nên nhiều phố, nhiều phường nhộn nhịp, vui tươi. 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ldLvl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hoco_hanoi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6934200" cy="7416800"/>
          </a:xfrm>
          <a:prstGeom prst="rect">
            <a:avLst/>
          </a:prstGeom>
          <a:noFill/>
          <a:ln w="69850" cap="flat" cmpd="thickThin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907" name="Rectangle 3"/>
          <p:cNvSpPr/>
          <p:nvPr/>
        </p:nvSpPr>
        <p:spPr>
          <a:xfrm>
            <a:off x="838200" y="8229600"/>
            <a:ext cx="14052550" cy="727710"/>
          </a:xfrm>
          <a:prstGeom prst="rect">
            <a:avLst/>
          </a:prstGeom>
          <a:solidFill>
            <a:srgbClr val="80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43689" tIns="71844" rIns="143689" bIns="71844" anchor="ctr" anchorCtr="0">
            <a:spAutoFit/>
          </a:bodyPr>
          <a:lstStyle/>
          <a:p>
            <a:pPr>
              <a:buNone/>
            </a:pPr>
            <a:r>
              <a:rPr lang="vi-VN" altLang="en-US" sz="38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Phố cổ H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Nội  xưa                                H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Nội ng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nay </a:t>
            </a:r>
            <a:endParaRPr lang="en-US" altLang="en-US" sz="3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5" descr="http://www.baovietnam.vn/articles-images/xa-hoi/23/Tu-van-nuoc-ngoai-bao-cao-y-tuong-qui-hoach-Thu-do-46736-1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001000" y="558800"/>
            <a:ext cx="6776085" cy="7468235"/>
          </a:xfrm>
          <a:prstGeom prst="rect">
            <a:avLst/>
          </a:prstGeom>
          <a:noFill/>
          <a:ln w="38100" cap="flat" cmpd="sng">
            <a:solidFill>
              <a:schemeClr val="accent4">
                <a:lumMod val="95000"/>
                <a:lumOff val="5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/>
          <p:nvPr/>
        </p:nvSpPr>
        <p:spPr>
          <a:xfrm>
            <a:off x="0" y="1123950"/>
            <a:ext cx="277813" cy="415925"/>
          </a:xfrm>
          <a:prstGeom prst="rect">
            <a:avLst/>
          </a:prstGeom>
          <a:noFill/>
          <a:ln w="9525">
            <a:noFill/>
          </a:ln>
        </p:spPr>
        <p:txBody>
          <a:bodyPr wrap="none" lIns="137160" tIns="68580" rIns="137160" bIns="68580" anchor="ctr" anchorCtr="0">
            <a:spAutoFit/>
          </a:bodyPr>
          <a:lstStyle/>
          <a:p>
            <a:endParaRPr lang="vi-VN" altLang="en-US" dirty="0">
              <a:latin typeface="Arial" panose="020B0604020202020204" pitchFamily="34" charset="0"/>
            </a:endParaRPr>
          </a:p>
        </p:txBody>
      </p:sp>
      <p:pic>
        <p:nvPicPr>
          <p:cNvPr id="100355" name="Picture 4" descr="tds-vualythai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305"/>
            <a:ext cx="7200900" cy="453517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0356" name="Picture 15" descr="Tập tin:Ly Cong Uan (BN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0"/>
            <a:ext cx="88011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7200900" y="0"/>
            <a:ext cx="8801100" cy="444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lIns="137160" tIns="68580" rIns="137160" bIns="68580">
            <a:spAutoFit/>
          </a:bodyPr>
          <a:lstStyle/>
          <a:p>
            <a:pPr algn="ctr">
              <a:buNone/>
            </a:pP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 đ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Lý Công Uẩn – Bắc Ninh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0358" name="Picture 17" descr="Tập tin:Chinhdie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" y="4500245"/>
            <a:ext cx="7291705" cy="46437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9" name="Text Box 14"/>
          <p:cNvSpPr txBox="1"/>
          <p:nvPr/>
        </p:nvSpPr>
        <p:spPr>
          <a:xfrm>
            <a:off x="2133600" y="8699500"/>
            <a:ext cx="2886075" cy="444500"/>
          </a:xfrm>
          <a:prstGeom prst="rect">
            <a:avLst/>
          </a:prstGeom>
          <a:solidFill>
            <a:schemeClr val="accent5">
              <a:lumMod val="95000"/>
            </a:schemeClr>
          </a:solidFill>
          <a:ln w="9525">
            <a:noFill/>
          </a:ln>
        </p:spPr>
        <p:txBody>
          <a:bodyPr wrap="square" lIns="137160" tIns="68580" rIns="137160" bIns="6858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ĐỀN ĐÔ – BẮC NINH</a:t>
            </a:r>
          </a:p>
        </p:txBody>
      </p:sp>
      <p:pic>
        <p:nvPicPr>
          <p:cNvPr id="100360" name="Picture 19" descr="http://diadiem.danang.gov.vn/Portals/0/Photo/truong%20tieu%20hoc%20ly%20cong%20u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8" y="4978400"/>
            <a:ext cx="8691562" cy="416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7334250" y="4978400"/>
            <a:ext cx="8667750" cy="444500"/>
          </a:xfrm>
          <a:prstGeom prst="rect">
            <a:avLst/>
          </a:prstGeom>
          <a:solidFill>
            <a:srgbClr val="660066"/>
          </a:solidFill>
        </p:spPr>
        <p:txBody>
          <a:bodyPr wrap="square" lIns="137160" tIns="68580" rIns="137160" bIns="6858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Tiểu</a:t>
            </a:r>
            <a:r>
              <a:rPr kumimoji="0" 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Lý</a:t>
            </a:r>
            <a:r>
              <a:rPr kumimoji="0" 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Uẩn</a:t>
            </a:r>
            <a:endParaRPr kumimoji="0" lang="en-US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952625" y="2662238"/>
            <a:ext cx="12268200" cy="17002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6" tIns="80009" rIns="160016" bIns="8000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Lý Thái Tổ là ông vua đầu tiên của nhà Lý. Ông cũng là người đầu tiên xây dựng kinh thành Thăng Long. </a:t>
            </a:r>
          </a:p>
        </p:txBody>
      </p:sp>
      <p:sp>
        <p:nvSpPr>
          <p:cNvPr id="18" name="Rectangle: Rounded Corners 22"/>
          <p:cNvSpPr/>
          <p:nvPr/>
        </p:nvSpPr>
        <p:spPr>
          <a:xfrm>
            <a:off x="1866900" y="4762500"/>
            <a:ext cx="12401550" cy="190023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6" tIns="80009" rIns="160016" bIns="8000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45" name="Rectangle 2"/>
          <p:cNvSpPr/>
          <p:nvPr/>
        </p:nvSpPr>
        <p:spPr>
          <a:xfrm>
            <a:off x="2266950" y="5094764"/>
            <a:ext cx="12001500" cy="1235710"/>
          </a:xfrm>
          <a:prstGeom prst="rect">
            <a:avLst/>
          </a:prstGeom>
          <a:noFill/>
          <a:ln w="9525">
            <a:noFill/>
          </a:ln>
        </p:spPr>
        <p:txBody>
          <a:bodyPr lIns="160016" tIns="80009" rIns="160016" bIns="80009" anchor="ctr" anchorCtr="0">
            <a:spAutoFit/>
          </a:bodyPr>
          <a:lstStyle/>
          <a:p>
            <a:pPr eaLnBrk="1" hangingPunct="1">
              <a:buNone/>
            </a:pPr>
            <a:r>
              <a:rPr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 Thánh Tông đặt tên nước là Đại Việt. Kinh đô Thăng Long thời Lý ngày càng phồn thịnh.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5212" y="1219276"/>
            <a:ext cx="4892675" cy="886460"/>
          </a:xfrm>
          <a:prstGeom prst="rect">
            <a:avLst/>
          </a:prstGeom>
          <a:noFill/>
        </p:spPr>
        <p:txBody>
          <a:bodyPr wrap="none" lIns="160016" tIns="80009" rIns="160016" bIns="800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725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 cầu cần đạt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bg_le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1052830"/>
            <a:ext cx="2051050" cy="80264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0" y="68263"/>
            <a:ext cx="16002000" cy="914400"/>
          </a:xfrm>
          <a:prstGeom prst="foldedCorner">
            <a:avLst>
              <a:gd name="adj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37160" tIns="68580" rIns="137160" bIns="6858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trong đại lễ ch</a:t>
            </a:r>
            <a:r>
              <a:rPr sz="36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mừng Thăng Long nghìn năm</a:t>
            </a:r>
            <a:endParaRPr sz="36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380" name="Group 15"/>
          <p:cNvGrpSpPr/>
          <p:nvPr/>
        </p:nvGrpSpPr>
        <p:grpSpPr>
          <a:xfrm>
            <a:off x="152400" y="1052830"/>
            <a:ext cx="6687185" cy="4306570"/>
            <a:chOff x="0" y="528"/>
            <a:chExt cx="2352" cy="2035"/>
          </a:xfrm>
        </p:grpSpPr>
        <p:pic>
          <p:nvPicPr>
            <p:cNvPr id="101390" name="Picture 6" descr="2101thanglo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28"/>
              <a:ext cx="2352" cy="2016"/>
            </a:xfrm>
            <a:prstGeom prst="rect">
              <a:avLst/>
            </a:prstGeom>
            <a:noFill/>
            <a:ln w="762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1391" name="AutoShape 10"/>
            <p:cNvSpPr/>
            <p:nvPr/>
          </p:nvSpPr>
          <p:spPr>
            <a:xfrm>
              <a:off x="585" y="2321"/>
              <a:ext cx="1048" cy="242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chiếu dời đô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381" name="Group 18"/>
          <p:cNvGrpSpPr/>
          <p:nvPr/>
        </p:nvGrpSpPr>
        <p:grpSpPr>
          <a:xfrm>
            <a:off x="9067800" y="5453380"/>
            <a:ext cx="6934200" cy="3625850"/>
            <a:chOff x="3264" y="2576"/>
            <a:chExt cx="2496" cy="1776"/>
          </a:xfrm>
        </p:grpSpPr>
        <p:pic>
          <p:nvPicPr>
            <p:cNvPr id="101388" name="Picture 8" descr="AYE_18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4" y="2576"/>
              <a:ext cx="2496" cy="1776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1389" name="AutoShape 11"/>
            <p:cNvSpPr/>
            <p:nvPr/>
          </p:nvSpPr>
          <p:spPr>
            <a:xfrm>
              <a:off x="3975" y="4071"/>
              <a:ext cx="1337" cy="24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Rước kiệu Lý Thái Tổ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1382" name="Group 16"/>
          <p:cNvGrpSpPr/>
          <p:nvPr/>
        </p:nvGrpSpPr>
        <p:grpSpPr>
          <a:xfrm>
            <a:off x="9067800" y="1084263"/>
            <a:ext cx="6934200" cy="4267200"/>
            <a:chOff x="3264" y="480"/>
            <a:chExt cx="2496" cy="2016"/>
          </a:xfrm>
        </p:grpSpPr>
        <p:pic>
          <p:nvPicPr>
            <p:cNvPr id="101386" name="Picture 7" descr="AYE_18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4" y="480"/>
              <a:ext cx="2496" cy="2016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1387" name="AutoShape 12"/>
            <p:cNvSpPr/>
            <p:nvPr/>
          </p:nvSpPr>
          <p:spPr>
            <a:xfrm>
              <a:off x="3943" y="2236"/>
              <a:ext cx="1138" cy="24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Rước kiệu Lý Thái Tổ</a:t>
              </a:r>
              <a:endPara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1383" name="Group 14"/>
          <p:cNvGrpSpPr/>
          <p:nvPr/>
        </p:nvGrpSpPr>
        <p:grpSpPr>
          <a:xfrm>
            <a:off x="152400" y="5441315"/>
            <a:ext cx="6687185" cy="3657600"/>
            <a:chOff x="0" y="2592"/>
            <a:chExt cx="2352" cy="1728"/>
          </a:xfrm>
        </p:grpSpPr>
        <p:pic>
          <p:nvPicPr>
            <p:cNvPr id="101384" name="Picture 9" descr="anh_tieu_de_khai_mac_le_h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592"/>
              <a:ext cx="2352" cy="1728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01385" name="AutoShape 13"/>
            <p:cNvSpPr/>
            <p:nvPr/>
          </p:nvSpPr>
          <p:spPr>
            <a:xfrm>
              <a:off x="544" y="4079"/>
              <a:ext cx="1310" cy="240"/>
            </a:xfrm>
            <a:prstGeom prst="foldedCorner">
              <a:avLst>
                <a:gd name="adj" fmla="val 12500"/>
              </a:avLst>
            </a:prstGeom>
            <a:solidFill>
              <a:srgbClr val="FFFFCC"/>
            </a:solidFill>
            <a:ln w="9525" cap="flat" cmpd="sng">
              <a:solidFill>
                <a:schemeClr val="accent4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Múa lân mừng đại lễ</a:t>
              </a:r>
              <a:endPara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952625" y="2662238"/>
            <a:ext cx="12268200" cy="170021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6" tIns="80009" rIns="160016" bIns="8000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Lý Thái Tổ là ông vua đầu tiên của nhà Lý. Ông cũng là người đầu tiên xây dựng kinh thành Thăng Long. </a:t>
            </a:r>
          </a:p>
        </p:txBody>
      </p:sp>
      <p:sp>
        <p:nvSpPr>
          <p:cNvPr id="18" name="Rectangle: Rounded Corners 22"/>
          <p:cNvSpPr/>
          <p:nvPr/>
        </p:nvSpPr>
        <p:spPr>
          <a:xfrm>
            <a:off x="1866900" y="4762500"/>
            <a:ext cx="12401550" cy="190023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0016" tIns="80009" rIns="160016" bIns="8000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445" name="Rectangle 2"/>
          <p:cNvSpPr/>
          <p:nvPr/>
        </p:nvSpPr>
        <p:spPr>
          <a:xfrm>
            <a:off x="2266950" y="5094764"/>
            <a:ext cx="12001500" cy="1235710"/>
          </a:xfrm>
          <a:prstGeom prst="rect">
            <a:avLst/>
          </a:prstGeom>
          <a:noFill/>
          <a:ln w="9525">
            <a:noFill/>
          </a:ln>
        </p:spPr>
        <p:txBody>
          <a:bodyPr lIns="160016" tIns="80009" rIns="160016" bIns="80009" anchor="ctr" anchorCtr="0">
            <a:spAutoFit/>
          </a:bodyPr>
          <a:lstStyle/>
          <a:p>
            <a:pPr eaLnBrk="1" hangingPunct="1">
              <a:buNone/>
            </a:pPr>
            <a:r>
              <a:rPr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 Thánh Tông đặt tên nước là Đại Việt. Kinh đô Thăng Long thời Lý ngày càng phồn thịnh.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5212" y="1219276"/>
            <a:ext cx="4892675" cy="886460"/>
          </a:xfrm>
          <a:prstGeom prst="rect">
            <a:avLst/>
          </a:prstGeom>
          <a:noFill/>
        </p:spPr>
        <p:txBody>
          <a:bodyPr wrap="none" lIns="160016" tIns="80009" rIns="160016" bIns="8000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725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Yêu cầu cần đạt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3052762"/>
            <a:ext cx="919163" cy="919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966" y="4918953"/>
            <a:ext cx="919163" cy="91916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9"/>
          <p:cNvSpPr/>
          <p:nvPr/>
        </p:nvSpPr>
        <p:spPr>
          <a:xfrm>
            <a:off x="1866900" y="2744629"/>
            <a:ext cx="12268200" cy="3221355"/>
          </a:xfrm>
          <a:prstGeom prst="rect">
            <a:avLst/>
          </a:prstGeom>
          <a:noFill/>
          <a:ln w="9525">
            <a:noFill/>
          </a:ln>
        </p:spPr>
        <p:txBody>
          <a:bodyPr lIns="143689" tIns="71844" rIns="143689" bIns="71844" anchor="ctr" anchorCtr="0">
            <a:spAutoFit/>
          </a:bodyPr>
          <a:lstStyle/>
          <a:p>
            <a:pPr indent="854075" algn="just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tôn lên l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vua, Lý Công Uẩn (Lý Thái Tổ) dời kinh đô ra Đại La v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 tên l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Thăng Long. Sau đó Lý Thánh Tông đổi tên nước l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Việt.</a:t>
            </a:r>
          </a:p>
          <a:p>
            <a:pPr indent="854075" algn="just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 Long có nhiều lâu 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cung điện, đền chùa. Dân cư tụ họp về Thăng Long 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một đông. </a:t>
            </a:r>
            <a:endParaRPr lang="vi-V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28391" y="1066800"/>
            <a:ext cx="3945031" cy="1020445"/>
          </a:xfrm>
          <a:prstGeom prst="rect">
            <a:avLst/>
          </a:prstGeom>
          <a:noFill/>
        </p:spPr>
        <p:txBody>
          <a:bodyPr lIns="143689" tIns="71844" rIns="143689" bIns="7184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700" b="1" i="0" u="none" strike="noStrike" kern="1200" cap="none" spc="0" normalizeH="0" baseline="0" noProof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GHI NHỚ</a:t>
            </a:r>
            <a:endParaRPr kumimoji="0" lang="en-US" sz="5700" b="1" i="0" u="none" strike="noStrike" kern="1200" cap="none" spc="0" normalizeH="0" baseline="0" noProof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27317" y="704850"/>
            <a:ext cx="5535295" cy="1344930"/>
          </a:xfrm>
          <a:prstGeom prst="rect">
            <a:avLst/>
          </a:prstGeom>
          <a:noFill/>
        </p:spPr>
        <p:txBody>
          <a:bodyPr wrap="none" lIns="160020" tIns="80010" rIns="160020" bIns="800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7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sp>
        <p:nvSpPr>
          <p:cNvPr id="5" name="Rectangle 1"/>
          <p:cNvSpPr/>
          <p:nvPr/>
        </p:nvSpPr>
        <p:spPr>
          <a:xfrm>
            <a:off x="2117090" y="4431824"/>
            <a:ext cx="12268200" cy="713740"/>
          </a:xfrm>
          <a:prstGeom prst="rect">
            <a:avLst/>
          </a:prstGeom>
          <a:noFill/>
          <a:ln w="9525">
            <a:noFill/>
          </a:ln>
        </p:spPr>
        <p:txBody>
          <a:bodyPr lIns="160020" tIns="80010" rIns="160020" bIns="80010" anchor="ctr" anchorCtr="0">
            <a:spAutoFit/>
          </a:bodyPr>
          <a:lstStyle/>
          <a:p>
            <a:pPr defTabSz="1598930" eaLnBrk="1" hangingPunct="1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biết Thăng Long còn có những tên gọi n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khác nữa?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2133283" y="2209959"/>
            <a:ext cx="12268200" cy="713740"/>
          </a:xfrm>
          <a:prstGeom prst="rect">
            <a:avLst/>
          </a:prstGeom>
          <a:noFill/>
          <a:ln w="9525">
            <a:noFill/>
          </a:ln>
        </p:spPr>
        <p:txBody>
          <a:bodyPr lIns="160020" tIns="80010" rIns="160020" bIns="80010" anchor="ctr" anchorCtr="0">
            <a:spAutoFit/>
          </a:bodyPr>
          <a:lstStyle/>
          <a:p>
            <a:pPr defTabSz="1598930" eaLnBrk="1" hangingPunct="1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Vì sao Lý Thái Tổ chọn vùng đất Đại La 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kinh đô?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4078" y="3124200"/>
            <a:ext cx="1170146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sz="3600" dirty="0">
                <a:latin typeface="Arial" panose="020B0604020202020204" pitchFamily="34" charset="0"/>
              </a:rPr>
              <a:t> 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Vua thấy đây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vùng đất ở trung tâm đất nước, đất rộng bằng phẳng, dân cư không khổ vì ngập lụt.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7115" y="5334000"/>
            <a:ext cx="118681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tên gọi khác của Thăng Long: Long Đỗ; Tống Bình; Đại La;  H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447800" y="3200400"/>
            <a:ext cx="1302131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ra đời của nhà Lý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Năm 1909, Lý Công Uẩn lên ngôi hiệu là Lý Thái Tổ Nhà Lý ra đời.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Lí do dời đô ra Đại La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Vùng trung tâm của đất nước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Đất rộng lại bằng phẳng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Nhân dân không khổ vì ngập lụt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Kinh thành Thăng Long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Xây nhiều lâu đài , cung điện, đền chùa</a:t>
            </a:r>
          </a:p>
          <a:p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Nhân dân tụ họp làm ăn đông</a:t>
            </a:r>
          </a:p>
        </p:txBody>
      </p:sp>
      <p:sp>
        <p:nvSpPr>
          <p:cNvPr id="72712" name="Text Box 31"/>
          <p:cNvSpPr txBox="1"/>
          <p:nvPr/>
        </p:nvSpPr>
        <p:spPr>
          <a:xfrm>
            <a:off x="1190625" y="2565400"/>
            <a:ext cx="11201400" cy="414020"/>
          </a:xfrm>
          <a:prstGeom prst="rect">
            <a:avLst/>
          </a:prstGeom>
          <a:noFill/>
          <a:ln w="19050">
            <a:noFill/>
          </a:ln>
        </p:spPr>
        <p:txBody>
          <a:bodyPr lIns="137160" tIns="68580" rIns="137160" bIns="68580">
            <a:spAutoFit/>
          </a:bodyPr>
          <a:lstStyle/>
          <a:p>
            <a:pPr defTabSz="1452880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72713" name="Text Box 32"/>
          <p:cNvSpPr txBox="1"/>
          <p:nvPr/>
        </p:nvSpPr>
        <p:spPr>
          <a:xfrm>
            <a:off x="2051050" y="2641600"/>
            <a:ext cx="10955338" cy="414020"/>
          </a:xfrm>
          <a:prstGeom prst="rect">
            <a:avLst/>
          </a:prstGeom>
          <a:noFill/>
          <a:ln w="19050">
            <a:noFill/>
          </a:ln>
        </p:spPr>
        <p:txBody>
          <a:bodyPr lIns="137160" tIns="68580" rIns="137160" bIns="68580">
            <a:spAutoFit/>
          </a:bodyPr>
          <a:lstStyle/>
          <a:p>
            <a:pPr defTabSz="1452880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72715" name="Text Box 4"/>
          <p:cNvSpPr txBox="1"/>
          <p:nvPr/>
        </p:nvSpPr>
        <p:spPr>
          <a:xfrm>
            <a:off x="2362200" y="2286000"/>
            <a:ext cx="11201400" cy="698500"/>
          </a:xfrm>
          <a:prstGeom prst="rect">
            <a:avLst/>
          </a:prstGeom>
          <a:noFill/>
          <a:ln w="9525">
            <a:noFill/>
          </a:ln>
        </p:spPr>
        <p:txBody>
          <a:bodyPr lIns="145413" tIns="72705" rIns="145413" bIns="72705">
            <a:spAutoFit/>
          </a:bodyPr>
          <a:lstStyle/>
          <a:p>
            <a:pPr algn="ctr" defTabSz="1452880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Nhà Lý dời đô ra Thăng Long</a:t>
            </a:r>
          </a:p>
        </p:txBody>
      </p:sp>
      <p:sp>
        <p:nvSpPr>
          <p:cNvPr id="72716" name="Rectangle 18"/>
          <p:cNvSpPr/>
          <p:nvPr/>
        </p:nvSpPr>
        <p:spPr>
          <a:xfrm>
            <a:off x="685800" y="990600"/>
            <a:ext cx="14131925" cy="1219200"/>
          </a:xfrm>
          <a:prstGeom prst="rect">
            <a:avLst/>
          </a:prstGeom>
          <a:noFill/>
          <a:ln w="9525">
            <a:noFill/>
          </a:ln>
        </p:spPr>
        <p:txBody>
          <a:bodyPr lIns="145413" tIns="72705" rIns="145413" bIns="72705"/>
          <a:lstStyle/>
          <a:p>
            <a:pPr marL="539750" indent="-539750" algn="ctr" defTabSz="1452880">
              <a:spcBef>
                <a:spcPct val="2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Thứ 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...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ngày 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...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tháng 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...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năm 20</a:t>
            </a:r>
            <a:r>
              <a:rPr lang="vi-VN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en-US" altLang="en-US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539750" indent="-539750" algn="ctr" defTabSz="1452880">
              <a:spcBef>
                <a:spcPct val="2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</a:rPr>
              <a:t>Lịch sử</a:t>
            </a:r>
          </a:p>
        </p:txBody>
      </p:sp>
      <p:sp>
        <p:nvSpPr>
          <p:cNvPr id="3" name="Rectangles 2"/>
          <p:cNvSpPr/>
          <p:nvPr/>
        </p:nvSpPr>
        <p:spPr>
          <a:xfrm>
            <a:off x="7162800" y="152400"/>
            <a:ext cx="24384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rPr>
              <a:t>GHI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s://encrypted-tbn0.gstatic.com/images?q=tbn:ANd9GcS6ps_4f-eKUw0YYIqlH7vqLOPmdHKQi1qYXQ&amp;usqp=CAU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7300" y="2038350"/>
            <a:ext cx="6018213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86000" y="971552"/>
            <a:ext cx="10744200" cy="1177245"/>
          </a:xfrm>
          <a:prstGeom prst="rect">
            <a:avLst/>
          </a:prstGeom>
          <a:noFill/>
        </p:spPr>
        <p:txBody>
          <a:bodyPr wrap="square" lIns="160020" tIns="80010" rIns="160020" bIns="800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600" b="1" noProof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Nhiệm vụ sau bài học:</a:t>
            </a:r>
            <a:endParaRPr kumimoji="0" lang="en-US" sz="6600" b="1" i="0" u="none" strike="noStrike" kern="1200" cap="none" spc="0" normalizeH="0" baseline="0" noProof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5476" name="Rectangle 1"/>
          <p:cNvSpPr/>
          <p:nvPr/>
        </p:nvSpPr>
        <p:spPr>
          <a:xfrm>
            <a:off x="2085914" y="6603207"/>
            <a:ext cx="11811000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160020" tIns="80010" rIns="160020" bIns="80010" anchor="ctr" anchorCtr="0">
            <a:spAutoFit/>
          </a:bodyPr>
          <a:lstStyle/>
          <a:p>
            <a:pPr defTabSz="1598930" eaLnBrk="1" hangingPunct="1">
              <a:buNone/>
            </a:pPr>
            <a:r>
              <a:rPr lang="nl-NL" altLang="x-none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sau: Chùa thời Lý</a:t>
            </a:r>
            <a:endParaRPr lang="nl-NL" altLang="x-none" sz="3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2170906" y="4068179"/>
            <a:ext cx="11811000" cy="1269578"/>
          </a:xfrm>
          <a:prstGeom prst="rect">
            <a:avLst/>
          </a:prstGeom>
          <a:noFill/>
          <a:ln w="9525">
            <a:noFill/>
          </a:ln>
        </p:spPr>
        <p:txBody>
          <a:bodyPr wrap="square" lIns="160020" tIns="80010" rIns="160020" bIns="80010" anchor="ctr" anchorCtr="0">
            <a:spAutoFit/>
          </a:bodyPr>
          <a:lstStyle/>
          <a:p>
            <a:pPr defTabSz="1598930" eaLnBrk="1" hangingPunct="1">
              <a:buNone/>
            </a:pPr>
            <a:r>
              <a:rPr lang="nl-NL" altLang="x-none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Năm 2021, chúng ta kỉ niệm bao nhiêu năm nhà Lý dời đô về Thăng Long?</a:t>
            </a:r>
            <a:endParaRPr lang="nl-NL" altLang="x-none" sz="3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2170906" y="5333629"/>
            <a:ext cx="11811000" cy="1269578"/>
          </a:xfrm>
          <a:prstGeom prst="rect">
            <a:avLst/>
          </a:prstGeom>
          <a:noFill/>
          <a:ln w="9525">
            <a:noFill/>
          </a:ln>
        </p:spPr>
        <p:txBody>
          <a:bodyPr wrap="square" lIns="160020" tIns="80010" rIns="160020" bIns="80010" anchor="ctr" anchorCtr="0">
            <a:spAutoFit/>
          </a:bodyPr>
          <a:lstStyle/>
          <a:p>
            <a:pPr defTabSz="1598930" eaLnBrk="1" hangingPunct="1">
              <a:buNone/>
            </a:pPr>
            <a:r>
              <a:rPr lang="nl-NL" altLang="x-none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bao nhiêu vị vua thời Lý? Nhà Lý tồn tại trong bao nhiêu năm?</a:t>
            </a:r>
            <a:endParaRPr lang="nl-NL" altLang="x-none" sz="36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7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504950"/>
            <a:ext cx="11890375" cy="613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Happy Children | Cartoon posters, Happy kids, Cartoon kids"/>
          <p:cNvPicPr>
            <a:picLocks noChangeAspect="1"/>
          </p:cNvPicPr>
          <p:nvPr/>
        </p:nvPicPr>
        <p:blipFill>
          <a:blip r:embed="rId2"/>
          <a:srcRect t="23438" b="30843"/>
          <a:stretch>
            <a:fillRect/>
          </a:stretch>
        </p:blipFill>
        <p:spPr>
          <a:xfrm>
            <a:off x="1866900" y="3238500"/>
            <a:ext cx="12001500" cy="548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Picture 12" descr="https://encrypted-tbn0.gstatic.com/images?q=tbn:ANd9GcS6ps_4f-eKUw0YYIqlH7vqLOPmdHKQi1qYXQ&amp;usqp=CAU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7300" y="2038350"/>
            <a:ext cx="6018213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4400551" y="971552"/>
            <a:ext cx="6853798" cy="1615828"/>
          </a:xfrm>
          <a:prstGeom prst="rect">
            <a:avLst/>
          </a:prstGeom>
          <a:noFill/>
        </p:spPr>
        <p:txBody>
          <a:bodyPr wrap="none" lIns="160020" tIns="80010" rIns="160020" bIns="8001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45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15240000" cy="86090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458913" y="2216150"/>
            <a:ext cx="356393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458913" y="3113088"/>
            <a:ext cx="3563937" cy="148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4800600" y="2838450"/>
            <a:ext cx="6646863" cy="1427163"/>
          </a:xfrm>
          <a:ln/>
        </p:spPr>
        <p:txBody>
          <a:bodyPr vert="horz" wrap="square" lIns="159994" tIns="159994" rIns="159994" bIns="159994" anchor="t" anchorCtr="0"/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4000500" y="4572000"/>
            <a:ext cx="8267700" cy="1427163"/>
          </a:xfrm>
          <a:ln/>
        </p:spPr>
        <p:txBody>
          <a:bodyPr vert="horz" wrap="square" lIns="159994" tIns="159994" rIns="159994" bIns="159994" anchor="t" anchorCtr="0"/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sz="49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 ra đời của nh</a:t>
            </a:r>
            <a:r>
              <a:rPr sz="4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sz="49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Lý</a:t>
            </a:r>
            <a:endParaRPr lang="zh-CN" altLang="x-none" sz="49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4"/>
          <p:cNvSpPr txBox="1"/>
          <p:nvPr/>
        </p:nvSpPr>
        <p:spPr>
          <a:xfrm>
            <a:off x="1752600" y="1981200"/>
            <a:ext cx="117265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Đọc thầm đoạn đầu: Năm 1005….. Nhà Lý bắt đầu từ đây (năm 1009).</a:t>
            </a:r>
          </a:p>
        </p:txBody>
      </p:sp>
      <p:sp>
        <p:nvSpPr>
          <p:cNvPr id="20" name="Text Box 9"/>
          <p:cNvSpPr txBox="1"/>
          <p:nvPr/>
        </p:nvSpPr>
        <p:spPr>
          <a:xfrm>
            <a:off x="990600" y="3885883"/>
            <a:ext cx="1363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 Câu 1:  Sau khi Lê Đại Hành mất, tình hình nước ta như thế nào?</a:t>
            </a:r>
          </a:p>
        </p:txBody>
      </p:sp>
      <p:sp>
        <p:nvSpPr>
          <p:cNvPr id="21" name="Text Box 10"/>
          <p:cNvSpPr txBox="1"/>
          <p:nvPr/>
        </p:nvSpPr>
        <p:spPr>
          <a:xfrm>
            <a:off x="952501" y="5334000"/>
            <a:ext cx="136779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 Câu 2: Vì sao các quan lại trong triều lại tôn Lý Công Uẩn lên làm vua?</a:t>
            </a:r>
          </a:p>
        </p:txBody>
      </p:sp>
      <p:sp>
        <p:nvSpPr>
          <p:cNvPr id="5" name="Pentagon 4"/>
          <p:cNvSpPr/>
          <p:nvPr/>
        </p:nvSpPr>
        <p:spPr>
          <a:xfrm>
            <a:off x="609600" y="549857"/>
            <a:ext cx="9201150" cy="721995"/>
          </a:xfrm>
          <a:prstGeom prst="homePlate">
            <a:avLst/>
          </a:prstGeom>
          <a:solidFill>
            <a:srgbClr val="FEC9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Hoàn cảnh ra đời của nhà Lý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4"/>
          <p:cNvSpPr txBox="1"/>
          <p:nvPr/>
        </p:nvSpPr>
        <p:spPr>
          <a:xfrm>
            <a:off x="1066800" y="2209800"/>
            <a:ext cx="136747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Đọc thầm đoạn đầu: Năm 1005….. Nhà Lý bắt đầu từ đây (năm 1009).</a:t>
            </a:r>
          </a:p>
        </p:txBody>
      </p:sp>
      <p:sp>
        <p:nvSpPr>
          <p:cNvPr id="66564" name="Text Box 9"/>
          <p:cNvSpPr txBox="1"/>
          <p:nvPr/>
        </p:nvSpPr>
        <p:spPr>
          <a:xfrm>
            <a:off x="914400" y="3611563"/>
            <a:ext cx="1363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Câu 1:  Sau khi Lê Đại Hành mất, tình hình nước ta như thế nào?</a:t>
            </a:r>
          </a:p>
        </p:txBody>
      </p:sp>
      <p:sp>
        <p:nvSpPr>
          <p:cNvPr id="21" name="Text Box 10"/>
          <p:cNvSpPr txBox="1"/>
          <p:nvPr/>
        </p:nvSpPr>
        <p:spPr>
          <a:xfrm>
            <a:off x="990600" y="6019483"/>
            <a:ext cx="137509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Câu 2: Vì sao các quan lại trong triều lại tôn Lý Công Uẩn lên làm vua?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4572000"/>
            <a:ext cx="138271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Sau khi Lê Đại Hành mất, Lê Long Đĩnh lên làm vua, tính tình ông bạo ngược nên lòng người rất oán giận.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5238" y="7391400"/>
            <a:ext cx="138890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Ông vốn thông minh, văn võ đều tài, đức độ cảm hóa được lòng người</a:t>
            </a:r>
          </a:p>
        </p:txBody>
      </p:sp>
      <p:sp>
        <p:nvSpPr>
          <p:cNvPr id="5" name="Pentagon 4"/>
          <p:cNvSpPr/>
          <p:nvPr/>
        </p:nvSpPr>
        <p:spPr>
          <a:xfrm>
            <a:off x="609600" y="533400"/>
            <a:ext cx="9201150" cy="721995"/>
          </a:xfrm>
          <a:prstGeom prst="homePlate">
            <a:avLst/>
          </a:prstGeom>
          <a:solidFill>
            <a:srgbClr val="FEC9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Hoàn cảnh ra đời của nhà Lý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5" grpId="0" bldLvl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/>
          <p:nvPr/>
        </p:nvSpPr>
        <p:spPr>
          <a:xfrm>
            <a:off x="960755" y="1231265"/>
            <a:ext cx="7340600" cy="671893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indent="396875" algn="just"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Thái Tổ 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(974 – 1028) tên thật l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Công Uẩn 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Cổ Pháp, tỉnh Bắc Ninh.</a:t>
            </a:r>
          </a:p>
          <a:p>
            <a:pPr indent="396875" algn="just"/>
            <a:endParaRPr lang="en-US" altLang="en-US" sz="3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6875" algn="just">
              <a:buFont typeface="Arial" panose="020B0604020202020204" pitchFamily="34" charset="0"/>
              <a:buChar char="•"/>
            </a:pP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ngôi vua năm 1009, lấy niên hiệu l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Thuận Thiên.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 vua đầu tiên của nh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Lý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trị vì từ năm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1009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năm 1028</a:t>
            </a:r>
            <a:r>
              <a:rPr lang="en-US" altLang="en-US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1" name="Picture 12" descr="450px-Tượng_Lý_Thái_Tổ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145" y="838200"/>
            <a:ext cx="6155055" cy="7639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C9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96]]&gt;&lt;/SlideID&gt;&lt;/ChangeData&gt;"/>
  <p:tag name="MMPROD_ID" val="10009"/>
  <p:tag name="MMPROD_TYPE" val="10008"/>
  <p:tag name="MMPROD_DATA" val="&lt;property id=&quot;10026&quot; value=&quot;10&quot;/&gt;&lt;property id=&quot;10027&quot; value=&quot;Interaction10243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0&quot;/&gt;&lt;property id=&quot;10109&quot; value=&quot;1&quot;/&gt;&lt;property id=&quot;10110&quot; value=&quot;0&quot;/&gt;&lt;property id=&quot;10111&quot; value=&quot;2&quot;/&gt;&lt;property id=&quot;10112&quot; value=&quot;1&quot;/&gt;&lt;property id=&quot;10115&quot; value=&quot;1&quot;/&gt;&lt;property id=&quot;10120&quot; value=&quot;2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245&quot;&gt;&lt;property id=&quot;10020&quot; value=&quot;2&quot;/&gt;&lt;property id=&quot;10102&quot; value=&quot;0&quot;/&gt;&lt;property id=&quot;10191&quot; value=&quot;136&quot;/&gt;&lt;/object&gt;"/>
  <p:tag name="MMPROD_FAILDATA" val="&lt;object type=&quot;10051&quot; unique_id=&quot;10246&quot;&gt;&lt;property id=&quot;10020&quot; value=&quot;4&quot;/&gt;&lt;property id=&quot;10102&quot; value=&quot;0&quot;/&gt;&lt;property id=&quot;10191&quot; value=&quot;135&quot;/&gt;&lt;/object&gt;"/>
  <p:tag name="QUIZCLIPSSOURCE" val="1047787239,C:\Users\Tailieu\Documents\Bai giang duong truong son\Media.ppcx"/>
  <p:tag name="PPSNARRATION" val="1,1047787239,C:\Users\Tailieu\Documents\Bai giang duong truong son_pptx\Media.ppcx"/>
  <p:tag name="MMPROD_ANSWERCOUNT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xtured">
  <a:themeElements>
    <a:clrScheme name="Textured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32</TotalTime>
  <Words>1474</Words>
  <Application>Microsoft Office PowerPoint</Application>
  <PresentationFormat>Custom</PresentationFormat>
  <Paragraphs>164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宋体</vt:lpstr>
      <vt:lpstr>.VnTime</vt:lpstr>
      <vt:lpstr>Arial</vt:lpstr>
      <vt:lpstr>Coming Soon</vt:lpstr>
      <vt:lpstr>Tahoma</vt:lpstr>
      <vt:lpstr>Times New Roman</vt:lpstr>
      <vt:lpstr>Wingdings</vt:lpstr>
      <vt:lpstr>Wingdings 3</vt:lpstr>
      <vt:lpstr>Default Design</vt:lpstr>
      <vt:lpstr>Textured</vt:lpstr>
      <vt:lpstr>1_Textured</vt:lpstr>
      <vt:lpstr>2_Textured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cam le</cp:lastModifiedBy>
  <cp:revision>585</cp:revision>
  <dcterms:created xsi:type="dcterms:W3CDTF">2008-09-09T22:52:10Z</dcterms:created>
  <dcterms:modified xsi:type="dcterms:W3CDTF">2021-11-11T07:48:25Z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E190D7D141DB415C924D50A1370C27EE</vt:lpwstr>
  </property>
  <property fmtid="{D5CDD505-2E9C-101B-9397-08002B2CF9AE}" pid="3" name="KSOProductBuildVer">
    <vt:lpwstr>1033-11.2.0.10351</vt:lpwstr>
  </property>
</Properties>
</file>